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F6F"/>
    <a:srgbClr val="C91603"/>
    <a:srgbClr val="5B0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146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688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846A1-7CE6-4F4F-802D-2A0C042AB9F8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1048689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1048690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91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692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A1DA3-E492-460F-9E2C-B6E46DEAD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799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048590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48591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1DA3-E492-460F-9E2C-B6E46DEAD63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20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4858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104858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8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77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7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104867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8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58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5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104866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6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4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4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104864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4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72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7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104867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7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35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36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3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104863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3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46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47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48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49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50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1048651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52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5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104865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5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104866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6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82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83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8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104868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8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66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667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6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104866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7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FBCA9-54BA-496F-8B75-DDEB5D8640B6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085FF-0071-49E1-963C-1F4EC27D5FE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Заголовок 1"/>
          <p:cNvSpPr>
            <a:spLocks noGrp="1"/>
          </p:cNvSpPr>
          <p:nvPr>
            <p:ph type="ctrTitle"/>
          </p:nvPr>
        </p:nvSpPr>
        <p:spPr>
          <a:xfrm>
            <a:off x="1187624" y="1268761"/>
            <a:ext cx="7956376" cy="3960440"/>
          </a:xfrm>
        </p:spPr>
        <p:txBody>
          <a:bodyPr>
            <a:noAutofit/>
          </a:bodyPr>
          <a:lstStyle/>
          <a:p>
            <a:r>
              <a:rPr lang="be-BY" sz="5400" b="1" dirty="0" smtClean="0">
                <a:ln>
                  <a:solidFill>
                    <a:schemeClr val="tx1"/>
                  </a:solidFill>
                </a:ln>
                <a:gradFill>
                  <a:gsLst>
                    <a:gs pos="2000">
                      <a:srgbClr val="F96F6F"/>
                    </a:gs>
                    <a:gs pos="25000">
                      <a:srgbClr val="C91603"/>
                    </a:gs>
                    <a:gs pos="75000">
                      <a:srgbClr val="5B030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Беларускі нацыянальны ручнік. </a:t>
            </a:r>
            <a:r>
              <a:rPr lang="be-BY" sz="6000" b="1" dirty="0" smtClean="0">
                <a:ln>
                  <a:solidFill>
                    <a:schemeClr val="tx1"/>
                  </a:solidFill>
                </a:ln>
                <a:gradFill>
                  <a:gsLst>
                    <a:gs pos="2000">
                      <a:srgbClr val="F96F6F"/>
                    </a:gs>
                    <a:gs pos="25000">
                      <a:srgbClr val="C91603"/>
                    </a:gs>
                    <a:gs pos="75000">
                      <a:srgbClr val="5B030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be-BY" sz="6000" b="1" dirty="0" smtClean="0">
                <a:ln>
                  <a:solidFill>
                    <a:schemeClr val="tx1"/>
                  </a:solidFill>
                </a:ln>
                <a:gradFill>
                  <a:gsLst>
                    <a:gs pos="2000">
                      <a:srgbClr val="F96F6F"/>
                    </a:gs>
                    <a:gs pos="25000">
                      <a:srgbClr val="C91603"/>
                    </a:gs>
                    <a:gs pos="75000">
                      <a:srgbClr val="5B030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be-BY" sz="5400" b="1" dirty="0" smtClean="0">
                <a:ln>
                  <a:solidFill>
                    <a:schemeClr val="tx1"/>
                  </a:solidFill>
                </a:ln>
                <a:gradFill>
                  <a:gsLst>
                    <a:gs pos="2000">
                      <a:srgbClr val="F96F6F"/>
                    </a:gs>
                    <a:gs pos="25000">
                      <a:srgbClr val="C91603"/>
                    </a:gs>
                    <a:gs pos="75000">
                      <a:srgbClr val="5B030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Сімвалы, традыцыі, павер’і</a:t>
            </a:r>
            <a:endParaRPr lang="ru-RU" sz="5400" b="1" dirty="0">
              <a:ln>
                <a:solidFill>
                  <a:schemeClr val="tx1"/>
                </a:solidFill>
              </a:ln>
              <a:gradFill>
                <a:gsLst>
                  <a:gs pos="2000">
                    <a:srgbClr val="F96F6F"/>
                  </a:gs>
                  <a:gs pos="25000">
                    <a:srgbClr val="C91603"/>
                  </a:gs>
                  <a:gs pos="75000">
                    <a:srgbClr val="5B0301"/>
                  </a:gs>
                  <a:gs pos="100000">
                    <a:schemeClr val="tx1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97152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153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3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pic>
        <p:nvPicPr>
          <p:cNvPr id="2097154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7944357" y="5347943"/>
            <a:ext cx="1199643" cy="289569"/>
          </a:xfrm>
          <a:prstGeom prst="rect">
            <a:avLst/>
          </a:prstGeom>
          <a:noFill/>
        </p:spPr>
      </p:pic>
      <p:pic>
        <p:nvPicPr>
          <p:cNvPr id="209715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6745807" y="5343673"/>
            <a:ext cx="1199643" cy="289569"/>
          </a:xfrm>
          <a:prstGeom prst="rect">
            <a:avLst/>
          </a:prstGeom>
          <a:noFill/>
        </p:spPr>
      </p:pic>
      <p:pic>
        <p:nvPicPr>
          <p:cNvPr id="209715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5546164" y="5349232"/>
            <a:ext cx="1199643" cy="289569"/>
          </a:xfrm>
          <a:prstGeom prst="rect">
            <a:avLst/>
          </a:prstGeom>
          <a:noFill/>
        </p:spPr>
      </p:pic>
      <p:pic>
        <p:nvPicPr>
          <p:cNvPr id="2097157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4346521" y="5343673"/>
            <a:ext cx="1199643" cy="289569"/>
          </a:xfrm>
          <a:prstGeom prst="rect">
            <a:avLst/>
          </a:prstGeom>
          <a:noFill/>
        </p:spPr>
      </p:pic>
      <p:sp>
        <p:nvSpPr>
          <p:cNvPr id="1048587" name="Подзаголовок 2"/>
          <p:cNvSpPr txBox="1"/>
          <p:nvPr/>
        </p:nvSpPr>
        <p:spPr>
          <a:xfrm>
            <a:off x="1259632" y="6236544"/>
            <a:ext cx="7592888" cy="503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5833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e-BY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15 лютага 2020 года 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048588" name="Подзаголовок 2"/>
          <p:cNvSpPr txBox="1"/>
          <p:nvPr/>
        </p:nvSpPr>
        <p:spPr>
          <a:xfrm>
            <a:off x="1331640" y="116633"/>
            <a:ext cx="7592888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Дзяржаўная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ўстанова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адукацыі</a:t>
            </a:r>
            <a:endParaRPr lang="ru-RU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be-BY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«Дуброўскі яслі – сад </a:t>
            </a:r>
            <a:r>
              <a:rPr lang="be-BY" sz="2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– сярэдняя </a:t>
            </a:r>
            <a:r>
              <a:rPr lang="be-BY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школа»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1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212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56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213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14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15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16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608" name="Подзаголовок 2"/>
          <p:cNvSpPr txBox="1"/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Сімвал</a:t>
            </a:r>
            <a:r>
              <a:rPr lang="ru-RU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агню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1048609" name="Объект 2"/>
          <p:cNvSpPr txBox="1"/>
          <p:nvPr/>
        </p:nvSpPr>
        <p:spPr>
          <a:xfrm>
            <a:off x="1187624" y="1600201"/>
            <a:ext cx="77369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217" name="Picture 2" descr="http://ornaments.shuma.by/sites/default/files/styles/medium/public/-%20%284%29-001-001.png?itok=TWFH_04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1913" y="1317902"/>
            <a:ext cx="3168350" cy="3168352"/>
          </a:xfrm>
          <a:prstGeom prst="rect">
            <a:avLst/>
          </a:prstGeom>
          <a:noFill/>
        </p:spPr>
      </p:pic>
      <p:pic>
        <p:nvPicPr>
          <p:cNvPr id="2097218" name="Picture 6" descr="http://ornaments.shuma.by/sites/default/files/styles/medium/public/-%20%2812%29-001-001.png?itok=zBnbDdUJ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4885" y="3669371"/>
            <a:ext cx="3117075" cy="3117076"/>
          </a:xfrm>
          <a:prstGeom prst="rect">
            <a:avLst/>
          </a:prstGeom>
          <a:noFill/>
        </p:spPr>
      </p:pic>
      <p:pic>
        <p:nvPicPr>
          <p:cNvPr id="2097219" name="Picture 4" descr="http://ornaments.shuma.by/sites/default/files/styles/medium/public/-%20%2813%29-001-001.png?itok=i_S4Vrrr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 bwMode="auto">
          <a:xfrm>
            <a:off x="5730696" y="3573016"/>
            <a:ext cx="3193832" cy="319383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0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221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58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222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23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24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25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610" name="Подзаголовок 2"/>
          <p:cNvSpPr txBox="1"/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Сімвал</a:t>
            </a:r>
            <a:r>
              <a:rPr lang="ru-RU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кахання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1048611" name="Объект 2"/>
          <p:cNvSpPr txBox="1"/>
          <p:nvPr/>
        </p:nvSpPr>
        <p:spPr>
          <a:xfrm>
            <a:off x="1187624" y="1600201"/>
            <a:ext cx="77369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226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6394" y="1996866"/>
            <a:ext cx="3555649" cy="177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27" name="Picture 2" descr="http://mail.jivebelarus.net/files/Image/heritage/ornament/belarusian-ornament-11s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9238" y="3356992"/>
            <a:ext cx="4631074" cy="2940365"/>
          </a:xfrm>
          <a:prstGeom prst="rect">
            <a:avLst/>
          </a:prstGeom>
          <a:noFill/>
        </p:spPr>
      </p:pic>
      <p:pic>
        <p:nvPicPr>
          <p:cNvPr id="2097228" name="Рисунок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6154" y="1368459"/>
            <a:ext cx="3555648" cy="177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9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230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60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231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32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33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34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612" name="Подзаголовок 2"/>
          <p:cNvSpPr txBox="1"/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Сімвал</a:t>
            </a:r>
            <a:r>
              <a:rPr lang="ru-RU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сонца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1048613" name="Объект 2"/>
          <p:cNvSpPr txBox="1"/>
          <p:nvPr/>
        </p:nvSpPr>
        <p:spPr>
          <a:xfrm>
            <a:off x="1187624" y="1600201"/>
            <a:ext cx="77369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235" name="Picture 8" descr="http://ddu259.minsk.edu.by/ru/sm.aspx?guid=103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0750" y="1484784"/>
            <a:ext cx="4990652" cy="49906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237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62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23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3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4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41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614" name="Подзаголовок 2"/>
          <p:cNvSpPr txBox="1"/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Сімвал</a:t>
            </a:r>
            <a:r>
              <a:rPr lang="ru-RU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жыцця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1048615" name="Объект 2"/>
          <p:cNvSpPr txBox="1"/>
          <p:nvPr/>
        </p:nvSpPr>
        <p:spPr>
          <a:xfrm>
            <a:off x="1187624" y="1600201"/>
            <a:ext cx="77369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24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9889" y="1496987"/>
            <a:ext cx="5172373" cy="517237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3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244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64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245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46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4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4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616" name="Подзаголовок 2"/>
          <p:cNvSpPr txBox="1"/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Сімвалы</a:t>
            </a:r>
            <a:r>
              <a:rPr lang="ru-RU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ўраджаю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1048617" name="Объект 2"/>
          <p:cNvSpPr txBox="1"/>
          <p:nvPr/>
        </p:nvSpPr>
        <p:spPr>
          <a:xfrm>
            <a:off x="1187624" y="1600201"/>
            <a:ext cx="77369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9167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be-BY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be-BY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be-BY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be-BY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be-BY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be-BY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be-BY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be-BY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be-BY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e-BY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be-BY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Сімвал Ярылы                             Жыцень</a:t>
            </a:r>
          </a:p>
          <a:p>
            <a:pPr algn="just"/>
            <a:endParaRPr lang="be-BY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be-BY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249" name="Picture 2" descr="https://cdn4.vectorstock.com/i/1000x1000/00/88/symbol-of-the-harvest-jiten-vector-15150088.jpg"/>
          <p:cNvPicPr>
            <a:picLocks noChangeAspect="1" noChangeArrowheads="1"/>
          </p:cNvPicPr>
          <p:nvPr/>
        </p:nvPicPr>
        <p:blipFill rotWithShape="1">
          <a:blip r:embed="rId3"/>
          <a:srcRect l="13382" t="12248" r="12331" b="19616"/>
          <a:stretch>
            <a:fillRect/>
          </a:stretch>
        </p:blipFill>
        <p:spPr bwMode="auto">
          <a:xfrm>
            <a:off x="5379028" y="1557407"/>
            <a:ext cx="3545500" cy="3512059"/>
          </a:xfrm>
          <a:prstGeom prst="rect">
            <a:avLst/>
          </a:prstGeom>
          <a:noFill/>
        </p:spPr>
      </p:pic>
      <p:pic>
        <p:nvPicPr>
          <p:cNvPr id="2097250" name="Picture 4" descr="https://us.123rf.com/450wm/leck/leck1707/leck170700022/82812934-symbol-of-the-harvesting-yarilo.jpg?ver=6"/>
          <p:cNvPicPr>
            <a:picLocks noChangeAspect="1" noChangeArrowheads="1"/>
          </p:cNvPicPr>
          <p:nvPr/>
        </p:nvPicPr>
        <p:blipFill rotWithShape="1">
          <a:blip r:embed="rId4"/>
          <a:srcRect l="11634" t="13135" r="9401" b="13312"/>
          <a:stretch>
            <a:fillRect/>
          </a:stretch>
        </p:blipFill>
        <p:spPr bwMode="auto">
          <a:xfrm>
            <a:off x="1187624" y="1557407"/>
            <a:ext cx="3807746" cy="35467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1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252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66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253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54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55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56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618" name="Подзаголовок 2"/>
          <p:cNvSpPr txBox="1"/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Сімвал</a:t>
            </a:r>
            <a:r>
              <a:rPr lang="ru-RU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продкаў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1048619" name="Объект 2"/>
          <p:cNvSpPr txBox="1"/>
          <p:nvPr/>
        </p:nvSpPr>
        <p:spPr>
          <a:xfrm>
            <a:off x="1187624" y="1600201"/>
            <a:ext cx="77369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5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be-BY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be-BY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be-BY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be-BY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be-BY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be-BY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be-BY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e-BY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   Сімвал            Сімвал             Сімвал</a:t>
            </a:r>
          </a:p>
          <a:p>
            <a:pPr algn="just"/>
            <a:r>
              <a:rPr lang="be-BY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  продкаў       нябожчыка           дзеда</a:t>
            </a:r>
            <a:endParaRPr lang="ru-RU" sz="4000" b="1" dirty="0" smtClean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2097257" name="Picture 2" descr="https://dzedzich.org/wp-content/uploads/2014/04/%D0%A1%D1%96%D0%BC%D0%B2%D0%B0%D0%BB%D1%8B-%D0%BF%D1%80%D0%BE%D0%B4%D0%BA%D0%B0%D1%9E.jpg"/>
          <p:cNvPicPr>
            <a:picLocks noChangeAspect="1" noChangeArrowheads="1"/>
          </p:cNvPicPr>
          <p:nvPr/>
        </p:nvPicPr>
        <p:blipFill rotWithShape="1">
          <a:blip r:embed="rId3"/>
          <a:srcRect l="268" r="4655"/>
          <a:stretch>
            <a:fillRect/>
          </a:stretch>
        </p:blipFill>
        <p:spPr bwMode="auto">
          <a:xfrm>
            <a:off x="1172941" y="1861781"/>
            <a:ext cx="7919827" cy="252825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8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259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68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26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61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62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63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620" name="Подзаголовок 2"/>
          <p:cNvSpPr txBox="1"/>
          <p:nvPr/>
        </p:nvSpPr>
        <p:spPr>
          <a:xfrm>
            <a:off x="1066801" y="116632"/>
            <a:ext cx="8077199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Народныя</a:t>
            </a:r>
            <a:r>
              <a:rPr lang="ru-RU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прыкметы</a:t>
            </a:r>
            <a:r>
              <a:rPr lang="ru-RU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па </a:t>
            </a:r>
            <a:r>
              <a:rPr lang="ru-RU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выкарыстанні</a:t>
            </a:r>
            <a:r>
              <a:rPr lang="ru-RU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ручнікоў</a:t>
            </a:r>
            <a:endParaRPr lang="ru-RU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20972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1846" y="3429000"/>
            <a:ext cx="4569138" cy="320821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48621" name="Объект 2"/>
          <p:cNvSpPr txBox="1"/>
          <p:nvPr/>
        </p:nvSpPr>
        <p:spPr>
          <a:xfrm>
            <a:off x="1187624" y="1315009"/>
            <a:ext cx="7736904" cy="48111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4444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*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Вясельны ручнік можна на поўны месяц і ў яркія зоркі разаслаць на траве-каб жыццё было ясным-яркім, як зоркі і месяц, як сімвал жаночай пладавітасці.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*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Пачынаць рукадзелле лепш за ўсё з раніцы ў чацвер, нельга падчас вышыўкі сварыцца, думаць аб дрэнным.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*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Дробныя неахайнасці не выпраўляюць і не выпарывают, каб у лёс не ўнесці блытаніну, маўляў, жыццё разнастайнае і не можа быць ідэальным.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*Малюнак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двух краёў ручніка практычна </a:t>
            </a:r>
            <a:endParaRPr lang="be-BY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аднолькавы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каб гармонія паміж духоўным </a:t>
            </a:r>
            <a:endParaRPr lang="be-BY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матэрыяльным светам была. 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*Сярэдзіна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абавязкова </a:t>
            </a:r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пустая, каб </a:t>
            </a:r>
            <a:endParaRPr lang="be-BY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жыццёвая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дарога лёгкай і 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прасторнай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была, кажуць, праз </a:t>
            </a:r>
            <a:endParaRPr lang="be-BY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гэтую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белую сярэдзіну Божы свет </a:t>
            </a:r>
            <a:endParaRPr lang="be-BY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сіла праходзіць.</a:t>
            </a:r>
          </a:p>
          <a:p>
            <a:pPr algn="just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26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70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26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6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6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7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622" name="Подзаголовок 2"/>
          <p:cNvSpPr txBox="1"/>
          <p:nvPr/>
        </p:nvSpPr>
        <p:spPr>
          <a:xfrm>
            <a:off x="1187624" y="116632"/>
            <a:ext cx="78633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Народныя</a:t>
            </a:r>
            <a:r>
              <a:rPr lang="ru-RU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прыкметы</a:t>
            </a:r>
            <a:r>
              <a:rPr lang="ru-RU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па </a:t>
            </a:r>
            <a:r>
              <a:rPr lang="ru-RU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выкарыстанні</a:t>
            </a:r>
            <a:r>
              <a:rPr lang="ru-RU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ручнікоў</a:t>
            </a:r>
            <a:endParaRPr lang="ru-RU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20972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4332" y="3631820"/>
            <a:ext cx="3056384" cy="322618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48623" name="Объект 2"/>
          <p:cNvSpPr txBox="1"/>
          <p:nvPr/>
        </p:nvSpPr>
        <p:spPr>
          <a:xfrm>
            <a:off x="1187624" y="1600201"/>
            <a:ext cx="77369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4444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*Абавязкова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старацца акуратна выварат рабіць , каб плётак пра сям'ю не было, каб чужыя людзі не абмяркоўвалі і ў асабістае жыццё не ўмешваліся.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*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Ручнік на вяселлі. Менавіта гэты ручнік ўплывае на тое, як складзецца далейшае жыццё маладых. На ім нельга вышываць пару птушак, якая сімвалізуе жаніха і нявесту, пажаданне “на шчасце”, кветкі або кольца. Калі маладыя стаяць на такім ручніку, затопчуць усё, што магло быць добрага ў іх жыцці. Самы аптымальны варыянт вышыўкі-геаметрычны арнамент.  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*Калі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дзяўчына пачала вышываць ручнік, нельга каб </a:t>
            </a:r>
            <a:endParaRPr lang="be-BY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ёй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дапамагалі маці або сястра-зяця адаш’юць (адвадзяць).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*Ручнік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пад каравай, хлеб-соль - самы </a:t>
            </a:r>
            <a:endParaRPr lang="be-BY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неабмежаваны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ў выбары ўзору. Менавіта на </a:t>
            </a:r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гэтым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ручніку вышываюць пару птушак, пажаданні</a:t>
            </a:r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дрэвы роду і мора кветак, каб жыццё маладых </a:t>
            </a:r>
            <a:endParaRPr lang="be-BY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было абсыпана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шчасцем, радасцю і кветкамі</a:t>
            </a:r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be-BY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2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273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72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274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75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76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7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624" name="Подзаголовок 2"/>
          <p:cNvSpPr txBox="1"/>
          <p:nvPr/>
        </p:nvSpPr>
        <p:spPr>
          <a:xfrm>
            <a:off x="1066801" y="116632"/>
            <a:ext cx="7984183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Залатыя</a:t>
            </a:r>
            <a:r>
              <a:rPr lang="ru-RU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правілы</a:t>
            </a:r>
            <a:r>
              <a:rPr lang="ru-RU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пры</a:t>
            </a:r>
            <a:r>
              <a:rPr lang="ru-RU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вырабе</a:t>
            </a:r>
            <a:r>
              <a:rPr lang="ru-RU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ручнікоў</a:t>
            </a:r>
            <a:endParaRPr lang="ru-RU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20972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7854" y="2938838"/>
            <a:ext cx="2760512" cy="368068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48625" name="Объект 2"/>
          <p:cNvSpPr txBox="1"/>
          <p:nvPr/>
        </p:nvSpPr>
        <p:spPr>
          <a:xfrm>
            <a:off x="1187624" y="1315008"/>
            <a:ext cx="7736904" cy="5542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*Нельга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ўпрыгожваць ручнік мярэжкамі-жыццё будзе дзіравым.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*Нельга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вышываць вясельныя ручнікі ноччу-у гэты час сутак вышываюць толькі магічныя рэчы.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*Вышыўка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павінна быць чыстай і акуратнай з абодвух бакоў </a:t>
            </a:r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асабовы бок для людзей, сподняя </a:t>
            </a:r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Бога.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*Ручнік-гэта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дарога жыцця, таму палотнішча яго павінна </a:t>
            </a:r>
            <a:endParaRPr lang="be-BY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быць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цэлым і бесперапынным, як жыццё (не ўстаўляйце ў </a:t>
            </a:r>
            <a:endParaRPr lang="be-BY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сярэдзіну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ручніка ніякіх карункаў або матузаў </a:t>
            </a:r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гэтым </a:t>
            </a:r>
            <a:endParaRPr lang="be-BY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нашкодзіце, разрэзанае жыццё ўжо не сшыеш, як бы </a:t>
            </a:r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ні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стараўся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*Усе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памеры ручніка (шырыня, даўжыня) павінны </a:t>
            </a:r>
            <a:endParaRPr lang="be-BY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дзяліцца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сем.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*Вышыўкай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павінна быць </a:t>
            </a:r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запоўнена кожная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палова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ручніка.</a:t>
            </a: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*Цэнтр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ручніка абавязкова павінен заставацца пустым, </a:t>
            </a:r>
            <a:endParaRPr lang="be-BY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вышыўкі-Божае месца. </a:t>
            </a: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9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280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74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281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82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83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84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626" name="Подзаголовок 2"/>
          <p:cNvSpPr txBox="1"/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Цікавыя</a:t>
            </a:r>
            <a:r>
              <a:rPr lang="ru-RU" sz="4000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факты </a:t>
            </a:r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аб</a:t>
            </a:r>
            <a:r>
              <a:rPr lang="ru-RU" sz="4000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ручніках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209728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9952" y="1600201"/>
            <a:ext cx="4773268" cy="507618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48627" name="Объект 2"/>
          <p:cNvSpPr txBox="1"/>
          <p:nvPr/>
        </p:nvSpPr>
        <p:spPr>
          <a:xfrm>
            <a:off x="1187624" y="1600201"/>
            <a:ext cx="2952328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0833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be-BY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Ручнік </a:t>
            </a:r>
            <a:r>
              <a:rPr lang="be-BY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з'яўляўся візітнай карткай хатнія гаспадыні. Менавіта па тым, колькі і якімі былі ручнікі ў доме, раней і стваралася меркаванне пра жанчыну, яе дочках. Кажуць, што хлопец, які прыглядаўся да  дзяўчыны, якая яму падабалася, асаблівую ўвагу надаваў ручнікам у яе доме.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159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sp>
        <p:nvSpPr>
          <p:cNvPr id="1048592" name="Подзаголовок 2"/>
          <p:cNvSpPr txBox="1"/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e-BY" sz="5400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Ручнік </a:t>
            </a:r>
            <a:r>
              <a:rPr lang="be-BY" sz="5400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–</a:t>
            </a:r>
            <a:r>
              <a:rPr lang="be-BY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endParaRPr lang="be-BY" b="1" dirty="0" smtClean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r>
              <a:rPr lang="be-BY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вузкі </a:t>
            </a:r>
            <a:r>
              <a:rPr lang="be-BY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прадаўгаваты кавалак </a:t>
            </a:r>
            <a:r>
              <a:rPr lang="be-BY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тканіны, спецыяльна </a:t>
            </a:r>
            <a:r>
              <a:rPr lang="be-BY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прызначаны </a:t>
            </a:r>
            <a:r>
              <a:rPr lang="be-BY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для выцірання твару</a:t>
            </a:r>
            <a:r>
              <a:rPr lang="be-BY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, рук, цела ці пасуды. </a:t>
            </a:r>
          </a:p>
          <a:p>
            <a:endParaRPr lang="ru-RU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593" name="Объект 2"/>
          <p:cNvSpPr txBox="1"/>
          <p:nvPr/>
        </p:nvSpPr>
        <p:spPr>
          <a:xfrm>
            <a:off x="1187624" y="1600201"/>
            <a:ext cx="77369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9661" y="2780928"/>
            <a:ext cx="7216845" cy="3904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8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287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76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28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8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9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91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628" name="Подзаголовок 2"/>
          <p:cNvSpPr txBox="1"/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Цікавыя</a:t>
            </a:r>
            <a:r>
              <a:rPr lang="ru-RU" sz="4000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факты </a:t>
            </a:r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аб</a:t>
            </a:r>
            <a:r>
              <a:rPr lang="ru-RU" sz="4000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ручніках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1048629" name="Объект 2"/>
          <p:cNvSpPr txBox="1"/>
          <p:nvPr/>
        </p:nvSpPr>
        <p:spPr>
          <a:xfrm>
            <a:off x="1187624" y="1315008"/>
            <a:ext cx="4464496" cy="5426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be-BY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be-BY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беларусаў у арнаменце няма і ніколі не было сімвалаў смерці. Смерці, увогуле, і самой у вераваннях беларусаў асабліва і няма. Нашы беларускія мёртвыя іншы раз-жывей усіх жывых: прыходзяць у госці, вячэраюць разам з сям'ёй, дапамагаюць гадаваць ураджай, даюць парады, даглядаюць за дзецьмі</a:t>
            </a:r>
            <a:r>
              <a:rPr lang="be-BY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Беларусы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калісьці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ўсе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славяне,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выкарыстоўвалі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два колеры-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чырвоны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колер на белым фоне. З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канца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XIX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стагоддзя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дадаўся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чорны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колер. Але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ён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ніколі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пераважаў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толькі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адцяняў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чырвоны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ўсе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астатнія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колеры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ніколі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выкарыстоўваліся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ў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нашых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арнаментах.У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народных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касцюмах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сустракаюцца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сіні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жоўты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ніколі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дарэчы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зялёны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Загадка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традыцый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У нас,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нягледзячы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багацце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зеляніны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ніколі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выкарыстоўваўся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народам.</a:t>
            </a: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292" name="Picture 2"/>
          <p:cNvPicPr>
            <a:picLocks noChangeAspect="1" noChangeArrowheads="1"/>
          </p:cNvPicPr>
          <p:nvPr/>
        </p:nvPicPr>
        <p:blipFill rotWithShape="1">
          <a:blip r:embed="rId3"/>
          <a:srcRect l="12938" r="13063"/>
          <a:stretch>
            <a:fillRect/>
          </a:stretch>
        </p:blipFill>
        <p:spPr bwMode="auto">
          <a:xfrm>
            <a:off x="5730933" y="1787354"/>
            <a:ext cx="3316406" cy="448166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93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294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78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295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96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9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9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630" name="Подзаголовок 2"/>
          <p:cNvSpPr txBox="1"/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Цікавыя</a:t>
            </a:r>
            <a:r>
              <a:rPr lang="ru-RU" sz="4000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факты </a:t>
            </a:r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аб</a:t>
            </a:r>
            <a:r>
              <a:rPr lang="ru-RU" sz="4000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ручніках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1048631" name="Объект 2"/>
          <p:cNvSpPr txBox="1"/>
          <p:nvPr/>
        </p:nvSpPr>
        <p:spPr>
          <a:xfrm>
            <a:off x="1187624" y="1412777"/>
            <a:ext cx="3744416" cy="4226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9167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be-BY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be-BY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беларускім арнаменце практычна заўсёды-выразная геаметрыя. Лінія, крыж, ромб, квадрат, паласа</a:t>
            </a:r>
            <a:r>
              <a:rPr lang="be-BY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Калі </a:t>
            </a:r>
            <a:r>
              <a:rPr lang="be-BY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расліннасць </a:t>
            </a:r>
            <a:r>
              <a:rPr lang="be-BY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be-BY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вінаград ці геаметрычна правільны дуб. Калі </a:t>
            </a:r>
            <a:r>
              <a:rPr lang="be-BY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птушка – складзеная </a:t>
            </a:r>
            <a:r>
              <a:rPr lang="be-BY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ромбікаў або квадрацікаў. </a:t>
            </a:r>
            <a:endParaRPr lang="be-BY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be-BY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Максімум </a:t>
            </a:r>
            <a:r>
              <a:rPr lang="be-BY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стылізацыі, мінімум маляўнічасці.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7314" y="1412777"/>
            <a:ext cx="3813683" cy="23867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30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7312" y="3861048"/>
            <a:ext cx="3796591" cy="284373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301" name="Picture 5" descr="https://ds02.infourok.ru/uploads/ex/0683/00008f3a-96d68f9f/3/hello_html_m71f84a6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5853" y="5520210"/>
            <a:ext cx="2013818" cy="119822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302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303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80" name="Группа 3"/>
          <p:cNvGrpSpPr/>
          <p:nvPr/>
        </p:nvGrpSpPr>
        <p:grpSpPr>
          <a:xfrm>
            <a:off x="1979715" y="700675"/>
            <a:ext cx="7071269" cy="289571"/>
            <a:chOff x="4346522" y="3645023"/>
            <a:chExt cx="4797478" cy="289571"/>
          </a:xfrm>
        </p:grpSpPr>
        <p:pic>
          <p:nvPicPr>
            <p:cNvPr id="2097304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305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306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30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632" name="Подзаголовок 2"/>
          <p:cNvSpPr txBox="1"/>
          <p:nvPr/>
        </p:nvSpPr>
        <p:spPr>
          <a:xfrm>
            <a:off x="1331640" y="0"/>
            <a:ext cx="7592888" cy="620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e-BY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«Адкрыты дыялог»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1048633" name="Объект 2"/>
          <p:cNvSpPr txBox="1"/>
          <p:nvPr/>
        </p:nvSpPr>
        <p:spPr>
          <a:xfrm>
            <a:off x="1502582" y="990248"/>
            <a:ext cx="7222553" cy="1219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6429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e-BY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Шчур </a:t>
            </a:r>
            <a:r>
              <a:rPr lang="be-BY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Кацярына Васільеўна</a:t>
            </a:r>
          </a:p>
          <a:p>
            <a:pPr algn="l"/>
            <a:r>
              <a:rPr lang="be-BY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мясцовая рукадзельніца</a:t>
            </a: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308" name="Picture 2" descr="C:\Users\Vika\Downloads\13-02-2020_23-52-17\IMG_20200211_153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2582" y="2184592"/>
            <a:ext cx="3136800" cy="2353121"/>
          </a:xfrm>
          <a:prstGeom prst="rect">
            <a:avLst/>
          </a:prstGeom>
          <a:noFill/>
        </p:spPr>
      </p:pic>
      <p:pic>
        <p:nvPicPr>
          <p:cNvPr id="2097309" name="Picture 6" descr="C:\Users\Vika\Downloads\13-02-2020_23-52-17\IMG_20200211_153145.jpg"/>
          <p:cNvPicPr>
            <a:picLocks noChangeAspect="1" noChangeArrowheads="1"/>
          </p:cNvPicPr>
          <p:nvPr/>
        </p:nvPicPr>
        <p:blipFill rotWithShape="1">
          <a:blip r:embed="rId4" cstate="print"/>
          <a:srcRect t="-622" b="16305"/>
          <a:stretch>
            <a:fillRect/>
          </a:stretch>
        </p:blipFill>
        <p:spPr bwMode="auto">
          <a:xfrm>
            <a:off x="4860032" y="2139575"/>
            <a:ext cx="3865103" cy="4718425"/>
          </a:xfrm>
          <a:prstGeom prst="rect">
            <a:avLst/>
          </a:prstGeom>
          <a:noFill/>
        </p:spPr>
      </p:pic>
      <p:pic>
        <p:nvPicPr>
          <p:cNvPr id="2097310" name="Picture 8" descr="C:\Users\Vika\Downloads\13-02-2020_23-52-17\IMG_20200211_1533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2582" y="4674021"/>
            <a:ext cx="3176367" cy="2177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162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42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163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164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165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166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594" name="Подзаголовок 2"/>
          <p:cNvSpPr txBox="1"/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595" name="Объект 2"/>
          <p:cNvSpPr txBox="1"/>
          <p:nvPr/>
        </p:nvSpPr>
        <p:spPr>
          <a:xfrm>
            <a:off x="1187624" y="1600201"/>
            <a:ext cx="77369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7041" y="1484784"/>
            <a:ext cx="7530291" cy="4896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169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44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17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171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172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173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596" name="Подзаголовок 2"/>
          <p:cNvSpPr txBox="1"/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e-BY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Радзільная абраднасць 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1048597" name="Объект 2"/>
          <p:cNvSpPr txBox="1"/>
          <p:nvPr/>
        </p:nvSpPr>
        <p:spPr>
          <a:xfrm>
            <a:off x="1187624" y="1600201"/>
            <a:ext cx="77369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74" name="Picture 2"/>
          <p:cNvPicPr>
            <a:picLocks noChangeAspect="1" noChangeArrowheads="1"/>
          </p:cNvPicPr>
          <p:nvPr/>
        </p:nvPicPr>
        <p:blipFill rotWithShape="1">
          <a:blip r:embed="rId3"/>
          <a:srcRect l="1547" t="2605" r="1632" b="2013"/>
          <a:stretch>
            <a:fillRect/>
          </a:stretch>
        </p:blipFill>
        <p:spPr bwMode="auto">
          <a:xfrm>
            <a:off x="1609243" y="1484784"/>
            <a:ext cx="7037682" cy="525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17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46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17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17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17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18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598" name="Подзаголовок 2"/>
          <p:cNvSpPr txBox="1"/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e-BY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Вясельная абраднасць 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1048599" name="Объект 2"/>
          <p:cNvSpPr txBox="1"/>
          <p:nvPr/>
        </p:nvSpPr>
        <p:spPr>
          <a:xfrm>
            <a:off x="1187624" y="1600201"/>
            <a:ext cx="77369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8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736" y="1395834"/>
            <a:ext cx="5971137" cy="510899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183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48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184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185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186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18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600" name="Подзаголовок 2"/>
          <p:cNvSpPr txBox="1"/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e-BY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Значэнне ўзораў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1048601" name="Объект 2"/>
          <p:cNvSpPr txBox="1"/>
          <p:nvPr/>
        </p:nvSpPr>
        <p:spPr>
          <a:xfrm>
            <a:off x="1187624" y="1315009"/>
            <a:ext cx="7736904" cy="481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Вобраз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моцнай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дзяржавы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крэпкай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сям’і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88" name="Picture 2" descr="http://ornaments.shuma.by/sites/default/files/styles/medium/public/-%20%2841%29-001-001.png?itok=zKrKPVG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8482" y="1771941"/>
            <a:ext cx="5055188" cy="505519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9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190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50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191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192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193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194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602" name="Подзаголовок 2"/>
          <p:cNvSpPr txBox="1"/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Сімвал</a:t>
            </a:r>
            <a:r>
              <a:rPr lang="ru-RU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чалавека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1048603" name="Объект 2"/>
          <p:cNvSpPr txBox="1"/>
          <p:nvPr/>
        </p:nvSpPr>
        <p:spPr>
          <a:xfrm>
            <a:off x="1187624" y="1600201"/>
            <a:ext cx="77369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95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24" y="1484784"/>
            <a:ext cx="3384376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96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9064" y="2636912"/>
            <a:ext cx="3821423" cy="3821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7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198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52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19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0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01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02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604" name="Подзаголовок 2"/>
          <p:cNvSpPr txBox="1"/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e-BY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Сімвал  маці, Берагіні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1048605" name="Объект 2"/>
          <p:cNvSpPr txBox="1"/>
          <p:nvPr/>
        </p:nvSpPr>
        <p:spPr>
          <a:xfrm>
            <a:off x="1187624" y="1600201"/>
            <a:ext cx="77369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203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5799" y="1484784"/>
            <a:ext cx="5184576" cy="518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4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400" y="1676399"/>
            <a:ext cx="4419600" cy="1066801"/>
          </a:xfrm>
          <a:prstGeom prst="rect">
            <a:avLst/>
          </a:prstGeom>
          <a:noFill/>
        </p:spPr>
      </p:pic>
      <p:pic>
        <p:nvPicPr>
          <p:cNvPr id="209720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/>
          <a:srcRect r="44828"/>
          <a:stretch>
            <a:fillRect/>
          </a:stretch>
        </p:blipFill>
        <p:spPr bwMode="auto">
          <a:xfrm rot="5400000">
            <a:off x="-690316" y="5105401"/>
            <a:ext cx="2438403" cy="1066801"/>
          </a:xfrm>
          <a:prstGeom prst="rect">
            <a:avLst/>
          </a:prstGeom>
          <a:noFill/>
        </p:spPr>
      </p:pic>
      <p:grpSp>
        <p:nvGrpSpPr>
          <p:cNvPr id="54" name="Группа 3"/>
          <p:cNvGrpSpPr/>
          <p:nvPr/>
        </p:nvGrpSpPr>
        <p:grpSpPr>
          <a:xfrm>
            <a:off x="1979715" y="1025437"/>
            <a:ext cx="7071269" cy="289571"/>
            <a:chOff x="4346522" y="3645023"/>
            <a:chExt cx="4797478" cy="289571"/>
          </a:xfrm>
        </p:grpSpPr>
        <p:pic>
          <p:nvPicPr>
            <p:cNvPr id="2097206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0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0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</p:spPr>
        </p:pic>
        <p:pic>
          <p:nvPicPr>
            <p:cNvPr id="209720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V="1">
              <a:off x="4346522" y="3645025"/>
              <a:ext cx="1199642" cy="289569"/>
            </a:xfrm>
            <a:prstGeom prst="rect">
              <a:avLst/>
            </a:prstGeom>
            <a:noFill/>
          </p:spPr>
        </p:pic>
      </p:grpSp>
      <p:sp>
        <p:nvSpPr>
          <p:cNvPr id="1048606" name="Подзаголовок 2"/>
          <p:cNvSpPr txBox="1"/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Сімвал</a:t>
            </a:r>
            <a:r>
              <a:rPr lang="ru-RU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жаночай</a:t>
            </a:r>
            <a:r>
              <a:rPr lang="ru-RU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долі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1048607" name="Объект 2"/>
          <p:cNvSpPr txBox="1"/>
          <p:nvPr/>
        </p:nvSpPr>
        <p:spPr>
          <a:xfrm>
            <a:off x="1399650" y="1538733"/>
            <a:ext cx="77369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2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2260" y="1600201"/>
            <a:ext cx="5896109" cy="4997151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747</Words>
  <Application>Microsoft Office PowerPoint</Application>
  <PresentationFormat>Экран (4:3)</PresentationFormat>
  <Paragraphs>88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Monotype Corsiva</vt:lpstr>
      <vt:lpstr>Times New Roman</vt:lpstr>
      <vt:lpstr>Тема Office</vt:lpstr>
      <vt:lpstr>Беларускі нацыянальны ручнік.  Сімвалы, традыцыі, павер’і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Лицей Ивацевичского района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 Беларуси во второй половине XVI - первой половине XVII в.</dc:title>
  <dc:creator>Ситник П.В.</dc:creator>
  <cp:lastModifiedBy>Ольга Шпиганович</cp:lastModifiedBy>
  <cp:revision>2</cp:revision>
  <dcterms:created xsi:type="dcterms:W3CDTF">2016-09-19T00:49:37Z</dcterms:created>
  <dcterms:modified xsi:type="dcterms:W3CDTF">2020-02-21T06:37:59Z</dcterms:modified>
</cp:coreProperties>
</file>