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1"/>
  </p:sldMasterIdLst>
  <p:notesMasterIdLst>
    <p:notesMasterId r:id="rId26"/>
  </p:notesMasterIdLst>
  <p:sldIdLst>
    <p:sldId id="285" r:id="rId2"/>
    <p:sldId id="300" r:id="rId3"/>
    <p:sldId id="287" r:id="rId4"/>
    <p:sldId id="297" r:id="rId5"/>
    <p:sldId id="299" r:id="rId6"/>
    <p:sldId id="298" r:id="rId7"/>
    <p:sldId id="293" r:id="rId8"/>
    <p:sldId id="294" r:id="rId9"/>
    <p:sldId id="295" r:id="rId10"/>
    <p:sldId id="258" r:id="rId11"/>
    <p:sldId id="280" r:id="rId12"/>
    <p:sldId id="291" r:id="rId13"/>
    <p:sldId id="283" r:id="rId14"/>
    <p:sldId id="292" r:id="rId15"/>
    <p:sldId id="284" r:id="rId16"/>
    <p:sldId id="262" r:id="rId17"/>
    <p:sldId id="263" r:id="rId18"/>
    <p:sldId id="288" r:id="rId19"/>
    <p:sldId id="265" r:id="rId20"/>
    <p:sldId id="266" r:id="rId21"/>
    <p:sldId id="271" r:id="rId22"/>
    <p:sldId id="289" r:id="rId23"/>
    <p:sldId id="275" r:id="rId24"/>
    <p:sldId id="290" r:id="rId25"/>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0C0C0"/>
    <a:srgbClr val="DDDDDD"/>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Светлый стиль 1 - акцент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620"/>
    <p:restoredTop sz="94660"/>
  </p:normalViewPr>
  <p:slideViewPr>
    <p:cSldViewPr>
      <p:cViewPr>
        <p:scale>
          <a:sx n="100" d="100"/>
          <a:sy n="100" d="100"/>
        </p:scale>
        <p:origin x="-1182" y="2490"/>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6B04D2-31BB-4220-82D7-30CB3EACC0E6}"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ru-RU"/>
        </a:p>
      </dgm:t>
    </dgm:pt>
    <dgm:pt modelId="{5AA410E0-B051-48B2-AD39-2C7E20B714E6}">
      <dgm:prSet phldrT="[Текст]" custT="1">
        <dgm:style>
          <a:lnRef idx="3">
            <a:schemeClr val="lt1"/>
          </a:lnRef>
          <a:fillRef idx="1">
            <a:schemeClr val="accent2"/>
          </a:fillRef>
          <a:effectRef idx="1">
            <a:schemeClr val="accent2"/>
          </a:effectRef>
          <a:fontRef idx="minor">
            <a:schemeClr val="lt1"/>
          </a:fontRef>
        </dgm:style>
      </dgm:prSet>
      <dgm:spPr>
        <a:scene3d>
          <a:camera prst="orthographicFront"/>
          <a:lightRig rig="threePt" dir="t"/>
        </a:scene3d>
        <a:sp3d>
          <a:bevelT w="165100" prst="coolSlant"/>
        </a:sp3d>
      </dgm:spPr>
      <dgm:t>
        <a:bodyPr/>
        <a:lstStyle/>
        <a:p>
          <a:r>
            <a:rPr lang="ru-RU" sz="1600" b="1" i="1" dirty="0" smtClean="0">
              <a:solidFill>
                <a:schemeClr val="tx1"/>
              </a:solidFill>
              <a:effectLst>
                <a:outerShdw blurRad="38100" dist="38100" dir="2700000" algn="tl">
                  <a:srgbClr val="000000">
                    <a:alpha val="43137"/>
                  </a:srgbClr>
                </a:outerShdw>
              </a:effectLst>
            </a:rPr>
            <a:t>Благодаря обработке  семян гуминовыми удобрениями:</a:t>
          </a:r>
        </a:p>
        <a:p>
          <a:r>
            <a:rPr lang="ru-RU" sz="1600" dirty="0" smtClean="0">
              <a:solidFill>
                <a:schemeClr val="tx1"/>
              </a:solidFill>
            </a:rPr>
            <a:t>* семена освобождаются от семенной инфекции, </a:t>
          </a:r>
        </a:p>
        <a:p>
          <a:r>
            <a:rPr lang="ru-RU" sz="1600" dirty="0" smtClean="0">
              <a:solidFill>
                <a:schemeClr val="tx1"/>
              </a:solidFill>
            </a:rPr>
            <a:t>* «заживляются» микротрещины семян,</a:t>
          </a:r>
        </a:p>
        <a:p>
          <a:r>
            <a:rPr lang="ru-RU" sz="1600" dirty="0" smtClean="0">
              <a:solidFill>
                <a:schemeClr val="tx1"/>
              </a:solidFill>
            </a:rPr>
            <a:t>* повышается их энергия прорастания, всхожесть, стимулируется рост и развитие проростков, </a:t>
          </a:r>
        </a:p>
        <a:p>
          <a:r>
            <a:rPr lang="ru-RU" sz="1600" dirty="0" smtClean="0">
              <a:solidFill>
                <a:schemeClr val="tx1"/>
              </a:solidFill>
            </a:rPr>
            <a:t> *укрепляется иммунная система семян.</a:t>
          </a:r>
        </a:p>
        <a:p>
          <a:endParaRPr lang="ru-RU" sz="1600" dirty="0">
            <a:solidFill>
              <a:schemeClr val="tx1"/>
            </a:solidFill>
          </a:endParaRPr>
        </a:p>
      </dgm:t>
    </dgm:pt>
    <dgm:pt modelId="{87B3A3FB-2592-4977-8589-FE46750EDF6B}" type="parTrans" cxnId="{AAF9A4E6-C354-42BE-B130-E1ADF27BBA31}">
      <dgm:prSet/>
      <dgm:spPr/>
      <dgm:t>
        <a:bodyPr/>
        <a:lstStyle/>
        <a:p>
          <a:endParaRPr lang="ru-RU"/>
        </a:p>
      </dgm:t>
    </dgm:pt>
    <dgm:pt modelId="{25A1FA51-57B2-452E-B990-CE2B354DA8B6}" type="sibTrans" cxnId="{AAF9A4E6-C354-42BE-B130-E1ADF27BBA31}">
      <dgm:prSet/>
      <dgm:spPr/>
      <dgm:t>
        <a:bodyPr/>
        <a:lstStyle/>
        <a:p>
          <a:endParaRPr lang="ru-RU"/>
        </a:p>
      </dgm:t>
    </dgm:pt>
    <dgm:pt modelId="{85426D0E-7BF1-4076-9E9C-8F5B3A66C28E}" type="pres">
      <dgm:prSet presAssocID="{286B04D2-31BB-4220-82D7-30CB3EACC0E6}" presName="linear" presStyleCnt="0">
        <dgm:presLayoutVars>
          <dgm:dir/>
          <dgm:resizeHandles val="exact"/>
        </dgm:presLayoutVars>
      </dgm:prSet>
      <dgm:spPr/>
      <dgm:t>
        <a:bodyPr/>
        <a:lstStyle/>
        <a:p>
          <a:endParaRPr lang="ru-RU"/>
        </a:p>
      </dgm:t>
    </dgm:pt>
    <dgm:pt modelId="{A3BBC4BF-8C48-4C8A-A2E9-8C1099505D4B}" type="pres">
      <dgm:prSet presAssocID="{5AA410E0-B051-48B2-AD39-2C7E20B714E6}" presName="comp" presStyleCnt="0"/>
      <dgm:spPr>
        <a:scene3d>
          <a:camera prst="orthographicFront"/>
          <a:lightRig rig="threePt" dir="t"/>
        </a:scene3d>
        <a:sp3d>
          <a:bevelT w="165100" prst="coolSlant"/>
        </a:sp3d>
      </dgm:spPr>
      <dgm:t>
        <a:bodyPr/>
        <a:lstStyle/>
        <a:p>
          <a:endParaRPr lang="ru-RU"/>
        </a:p>
      </dgm:t>
    </dgm:pt>
    <dgm:pt modelId="{36918783-D746-4CFB-A2B4-3EA39E7D565D}" type="pres">
      <dgm:prSet presAssocID="{5AA410E0-B051-48B2-AD39-2C7E20B714E6}" presName="box" presStyleLbl="node1" presStyleIdx="0" presStyleCnt="1" custScaleX="100000" custLinFactNeighborY="-7818"/>
      <dgm:spPr/>
      <dgm:t>
        <a:bodyPr/>
        <a:lstStyle/>
        <a:p>
          <a:endParaRPr lang="ru-RU"/>
        </a:p>
      </dgm:t>
    </dgm:pt>
    <dgm:pt modelId="{E2AD8637-B4D1-42C1-B3B4-FE739C0B6F5A}" type="pres">
      <dgm:prSet presAssocID="{5AA410E0-B051-48B2-AD39-2C7E20B714E6}" presName="img" presStyleLbl="fgImgPlace1" presStyleIdx="0" presStyleCnt="1" custScaleX="112981" custLinFactNeighborX="-11628" custLinFactNeighborY="2159"/>
      <dgm:spPr>
        <a:blipFill rotWithShape="0">
          <a:blip xmlns:r="http://schemas.openxmlformats.org/officeDocument/2006/relationships" r:embed="rId1"/>
          <a:stretch>
            <a:fillRect/>
          </a:stretch>
        </a:blipFill>
        <a:scene3d>
          <a:camera prst="orthographicFront"/>
          <a:lightRig rig="threePt" dir="t"/>
        </a:scene3d>
        <a:sp3d>
          <a:bevelT w="165100" prst="coolSlant"/>
        </a:sp3d>
      </dgm:spPr>
      <dgm:t>
        <a:bodyPr/>
        <a:lstStyle/>
        <a:p>
          <a:endParaRPr lang="ru-RU"/>
        </a:p>
      </dgm:t>
    </dgm:pt>
    <dgm:pt modelId="{ACDE6EAB-5F74-449F-89B9-223FC68988B6}" type="pres">
      <dgm:prSet presAssocID="{5AA410E0-B051-48B2-AD39-2C7E20B714E6}" presName="text" presStyleLbl="node1" presStyleIdx="0" presStyleCnt="1">
        <dgm:presLayoutVars>
          <dgm:bulletEnabled val="1"/>
        </dgm:presLayoutVars>
      </dgm:prSet>
      <dgm:spPr/>
      <dgm:t>
        <a:bodyPr/>
        <a:lstStyle/>
        <a:p>
          <a:endParaRPr lang="ru-RU"/>
        </a:p>
      </dgm:t>
    </dgm:pt>
  </dgm:ptLst>
  <dgm:cxnLst>
    <dgm:cxn modelId="{66859B8C-754B-4015-AAF6-DAC3FF11B0AA}" type="presOf" srcId="{5AA410E0-B051-48B2-AD39-2C7E20B714E6}" destId="{36918783-D746-4CFB-A2B4-3EA39E7D565D}" srcOrd="0" destOrd="0" presId="urn:microsoft.com/office/officeart/2005/8/layout/vList4"/>
    <dgm:cxn modelId="{AAF9A4E6-C354-42BE-B130-E1ADF27BBA31}" srcId="{286B04D2-31BB-4220-82D7-30CB3EACC0E6}" destId="{5AA410E0-B051-48B2-AD39-2C7E20B714E6}" srcOrd="0" destOrd="0" parTransId="{87B3A3FB-2592-4977-8589-FE46750EDF6B}" sibTransId="{25A1FA51-57B2-452E-B990-CE2B354DA8B6}"/>
    <dgm:cxn modelId="{DE2C4EC2-56A4-4E9B-B78E-F404CD4AF1CC}" type="presOf" srcId="{5AA410E0-B051-48B2-AD39-2C7E20B714E6}" destId="{ACDE6EAB-5F74-449F-89B9-223FC68988B6}" srcOrd="1" destOrd="0" presId="urn:microsoft.com/office/officeart/2005/8/layout/vList4"/>
    <dgm:cxn modelId="{048B0180-CE94-40D3-99B6-EAB7C0DEAE42}" type="presOf" srcId="{286B04D2-31BB-4220-82D7-30CB3EACC0E6}" destId="{85426D0E-7BF1-4076-9E9C-8F5B3A66C28E}" srcOrd="0" destOrd="0" presId="urn:microsoft.com/office/officeart/2005/8/layout/vList4"/>
    <dgm:cxn modelId="{172D5852-EFD3-4C35-A343-F3AB4DA4E7D1}" type="presParOf" srcId="{85426D0E-7BF1-4076-9E9C-8F5B3A66C28E}" destId="{A3BBC4BF-8C48-4C8A-A2E9-8C1099505D4B}" srcOrd="0" destOrd="0" presId="urn:microsoft.com/office/officeart/2005/8/layout/vList4"/>
    <dgm:cxn modelId="{DB8C06DD-9460-42AC-9A77-7D5A8DD4801D}" type="presParOf" srcId="{A3BBC4BF-8C48-4C8A-A2E9-8C1099505D4B}" destId="{36918783-D746-4CFB-A2B4-3EA39E7D565D}" srcOrd="0" destOrd="0" presId="urn:microsoft.com/office/officeart/2005/8/layout/vList4"/>
    <dgm:cxn modelId="{4E8E0375-87DA-47DB-A0E0-C49E59D979E7}" type="presParOf" srcId="{A3BBC4BF-8C48-4C8A-A2E9-8C1099505D4B}" destId="{E2AD8637-B4D1-42C1-B3B4-FE739C0B6F5A}" srcOrd="1" destOrd="0" presId="urn:microsoft.com/office/officeart/2005/8/layout/vList4"/>
    <dgm:cxn modelId="{FA4CF898-FCAB-43D6-9B66-38F183FE2734}" type="presParOf" srcId="{A3BBC4BF-8C48-4C8A-A2E9-8C1099505D4B}" destId="{ACDE6EAB-5F74-449F-89B9-223FC68988B6}" srcOrd="2" destOrd="0" presId="urn:microsoft.com/office/officeart/2005/8/layout/vList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54F2A6-8579-44AE-BB29-8C8C964A155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727D859F-0471-4918-B13D-CE0933A9D0E4}">
      <dgm:prSet phldrT="[Текст]" custT="1"/>
      <dgm:spPr>
        <a:solidFill>
          <a:schemeClr val="bg2">
            <a:lumMod val="25000"/>
          </a:schemeClr>
        </a:solidFill>
      </dgm:spPr>
      <dgm:t>
        <a:bodyPr/>
        <a:lstStyle/>
        <a:p>
          <a:endParaRPr lang="ru-RU" sz="1400" dirty="0"/>
        </a:p>
      </dgm:t>
    </dgm:pt>
    <dgm:pt modelId="{0E479C34-8A5C-43B8-8446-6E745819F59F}" type="parTrans" cxnId="{534ED118-F808-4264-9156-23001BAB85AA}">
      <dgm:prSet/>
      <dgm:spPr/>
      <dgm:t>
        <a:bodyPr/>
        <a:lstStyle/>
        <a:p>
          <a:endParaRPr lang="ru-RU"/>
        </a:p>
      </dgm:t>
    </dgm:pt>
    <dgm:pt modelId="{2964D978-588C-48A2-87EC-D62B3E798CDB}" type="sibTrans" cxnId="{534ED118-F808-4264-9156-23001BAB85AA}">
      <dgm:prSet/>
      <dgm:spPr/>
      <dgm:t>
        <a:bodyPr/>
        <a:lstStyle/>
        <a:p>
          <a:endParaRPr lang="ru-RU"/>
        </a:p>
      </dgm:t>
    </dgm:pt>
    <dgm:pt modelId="{041DC628-2659-49DF-BBA5-FBF04EC8D61F}">
      <dgm:prSet phldrT="[Текст]"/>
      <dgm:spPr/>
      <dgm:t>
        <a:bodyPr/>
        <a:lstStyle/>
        <a:p>
          <a:endParaRPr lang="ru-RU" sz="700" dirty="0"/>
        </a:p>
      </dgm:t>
    </dgm:pt>
    <dgm:pt modelId="{FA4914DB-3A51-4AFD-93CD-FB1EA28891D2}" type="parTrans" cxnId="{3927BE5C-39DE-47DD-AB60-9C0FA1D2298C}">
      <dgm:prSet/>
      <dgm:spPr/>
      <dgm:t>
        <a:bodyPr/>
        <a:lstStyle/>
        <a:p>
          <a:endParaRPr lang="ru-RU"/>
        </a:p>
      </dgm:t>
    </dgm:pt>
    <dgm:pt modelId="{24CCC2C9-AC04-47F8-9EB9-56A02B5F76F3}" type="sibTrans" cxnId="{3927BE5C-39DE-47DD-AB60-9C0FA1D2298C}">
      <dgm:prSet/>
      <dgm:spPr/>
      <dgm:t>
        <a:bodyPr/>
        <a:lstStyle/>
        <a:p>
          <a:endParaRPr lang="ru-RU"/>
        </a:p>
      </dgm:t>
    </dgm:pt>
    <dgm:pt modelId="{3E5A0419-ACD8-4BC6-873C-B8738ACDED9E}">
      <dgm:prSet phldrT="[Текст]" custT="1"/>
      <dgm:spPr/>
      <dgm:t>
        <a:bodyPr/>
        <a:lstStyle/>
        <a:p>
          <a:r>
            <a:rPr lang="ru-RU" sz="1600" dirty="0" smtClean="0"/>
            <a:t>увеличивают буферную емкость почвы - способность почвы поддерживать природный уровень </a:t>
          </a:r>
          <a:r>
            <a:rPr lang="ru-RU" sz="1600" dirty="0" err="1" smtClean="0"/>
            <a:t>рН</a:t>
          </a:r>
          <a:r>
            <a:rPr lang="ru-RU" sz="1600" dirty="0" smtClean="0"/>
            <a:t>;</a:t>
          </a:r>
          <a:endParaRPr lang="ru-RU" sz="1600" dirty="0"/>
        </a:p>
      </dgm:t>
    </dgm:pt>
    <dgm:pt modelId="{181FAA24-C362-49EB-AB84-1835032D8FCE}" type="parTrans" cxnId="{EA8DDE05-2FA8-4061-80BC-1FA9EC35C9D7}">
      <dgm:prSet/>
      <dgm:spPr/>
      <dgm:t>
        <a:bodyPr/>
        <a:lstStyle/>
        <a:p>
          <a:endParaRPr lang="ru-RU"/>
        </a:p>
      </dgm:t>
    </dgm:pt>
    <dgm:pt modelId="{B73EDFFD-F624-41A4-8B62-145745B52792}" type="sibTrans" cxnId="{EA8DDE05-2FA8-4061-80BC-1FA9EC35C9D7}">
      <dgm:prSet/>
      <dgm:spPr/>
      <dgm:t>
        <a:bodyPr/>
        <a:lstStyle/>
        <a:p>
          <a:endParaRPr lang="ru-RU"/>
        </a:p>
      </dgm:t>
    </dgm:pt>
    <dgm:pt modelId="{F85162ED-6BAC-4A98-BBF4-1B84E7918F79}">
      <dgm:prSet custT="1"/>
      <dgm:spPr/>
      <dgm:t>
        <a:bodyPr/>
        <a:lstStyle/>
        <a:p>
          <a:r>
            <a:rPr lang="ru-RU" sz="1600" dirty="0" smtClean="0"/>
            <a:t>Гуминовые вещества,  улучшают физические, химические и биологические свойства почв, выполняют защитную (протекторную) функцию, восстанавливают плодородие бедных, истощённых почв;</a:t>
          </a:r>
          <a:endParaRPr lang="ru-RU" sz="1600" dirty="0"/>
        </a:p>
      </dgm:t>
    </dgm:pt>
    <dgm:pt modelId="{CB4DB287-6DF5-44F4-A549-DDA039A799D3}" type="parTrans" cxnId="{2BD3423B-1A50-4E3C-8FA0-66B0144EFE33}">
      <dgm:prSet/>
      <dgm:spPr/>
      <dgm:t>
        <a:bodyPr/>
        <a:lstStyle/>
        <a:p>
          <a:endParaRPr lang="ru-RU"/>
        </a:p>
      </dgm:t>
    </dgm:pt>
    <dgm:pt modelId="{2BE3254E-D508-415A-A835-87C223FE0C12}" type="sibTrans" cxnId="{2BD3423B-1A50-4E3C-8FA0-66B0144EFE33}">
      <dgm:prSet/>
      <dgm:spPr/>
      <dgm:t>
        <a:bodyPr/>
        <a:lstStyle/>
        <a:p>
          <a:endParaRPr lang="ru-RU"/>
        </a:p>
      </dgm:t>
    </dgm:pt>
    <dgm:pt modelId="{399E1F51-E7DE-481D-978D-F3948F48F7C4}">
      <dgm:prSet phldrT="[Текст]" custT="1"/>
      <dgm:spPr/>
      <dgm:t>
        <a:bodyPr/>
        <a:lstStyle/>
        <a:p>
          <a:r>
            <a:rPr lang="ru-RU" sz="1600" dirty="0" smtClean="0"/>
            <a:t>усиливают процесс усвоения  питательных веществ в оптимальной для  растения форме; </a:t>
          </a:r>
          <a:endParaRPr lang="ru-RU" sz="1600" dirty="0"/>
        </a:p>
      </dgm:t>
    </dgm:pt>
    <dgm:pt modelId="{728197D8-3D83-471E-92AF-8C3B29C21D3D}" type="parTrans" cxnId="{12DF5B54-D367-4A99-A9D4-00D6812D2B09}">
      <dgm:prSet/>
      <dgm:spPr/>
      <dgm:t>
        <a:bodyPr/>
        <a:lstStyle/>
        <a:p>
          <a:endParaRPr lang="ru-RU"/>
        </a:p>
      </dgm:t>
    </dgm:pt>
    <dgm:pt modelId="{867A594F-99AA-4C66-B466-8EB6C9178A29}" type="sibTrans" cxnId="{12DF5B54-D367-4A99-A9D4-00D6812D2B09}">
      <dgm:prSet/>
      <dgm:spPr/>
      <dgm:t>
        <a:bodyPr/>
        <a:lstStyle/>
        <a:p>
          <a:endParaRPr lang="ru-RU"/>
        </a:p>
      </dgm:t>
    </dgm:pt>
    <dgm:pt modelId="{550095D2-CB59-4F7B-80BB-A44DA4DF53F9}">
      <dgm:prSet/>
      <dgm:spPr>
        <a:solidFill>
          <a:schemeClr val="bg2">
            <a:lumMod val="25000"/>
          </a:schemeClr>
        </a:solidFill>
      </dgm:spPr>
      <dgm:t>
        <a:bodyPr/>
        <a:lstStyle/>
        <a:p>
          <a:endParaRPr lang="ru-RU"/>
        </a:p>
      </dgm:t>
    </dgm:pt>
    <dgm:pt modelId="{1AEC534D-D6F0-4561-A16D-F1BEF2E064DE}" type="parTrans" cxnId="{D87189A0-3DCE-4BE5-8946-3D26D1864D4D}">
      <dgm:prSet/>
      <dgm:spPr/>
      <dgm:t>
        <a:bodyPr/>
        <a:lstStyle/>
        <a:p>
          <a:endParaRPr lang="ru-RU"/>
        </a:p>
      </dgm:t>
    </dgm:pt>
    <dgm:pt modelId="{432B907C-219D-4EC3-BCF9-F12F1CBCD977}" type="sibTrans" cxnId="{D87189A0-3DCE-4BE5-8946-3D26D1864D4D}">
      <dgm:prSet/>
      <dgm:spPr/>
      <dgm:t>
        <a:bodyPr/>
        <a:lstStyle/>
        <a:p>
          <a:endParaRPr lang="ru-RU"/>
        </a:p>
      </dgm:t>
    </dgm:pt>
    <dgm:pt modelId="{F883450E-2160-4247-9AFB-992EA7E5C4D0}">
      <dgm:prSet custT="1"/>
      <dgm:spPr/>
      <dgm:t>
        <a:bodyPr/>
        <a:lstStyle/>
        <a:p>
          <a:r>
            <a:rPr lang="ru-RU" sz="1600" dirty="0" smtClean="0"/>
            <a:t>усиливают микробиологическую активность почвы, активизируют ферментативный оборот;</a:t>
          </a:r>
          <a:endParaRPr lang="ru-RU" sz="1600" dirty="0"/>
        </a:p>
      </dgm:t>
    </dgm:pt>
    <dgm:pt modelId="{49442063-8911-4DCF-811D-626366552BFB}" type="parTrans" cxnId="{0FB9500F-6A43-4CD1-B700-A589F9F9B85F}">
      <dgm:prSet/>
      <dgm:spPr/>
      <dgm:t>
        <a:bodyPr/>
        <a:lstStyle/>
        <a:p>
          <a:endParaRPr lang="ru-RU"/>
        </a:p>
      </dgm:t>
    </dgm:pt>
    <dgm:pt modelId="{29981AE6-2AB3-4F81-970C-DC5DB60FEAAA}" type="sibTrans" cxnId="{0FB9500F-6A43-4CD1-B700-A589F9F9B85F}">
      <dgm:prSet/>
      <dgm:spPr/>
      <dgm:t>
        <a:bodyPr/>
        <a:lstStyle/>
        <a:p>
          <a:endParaRPr lang="ru-RU"/>
        </a:p>
      </dgm:t>
    </dgm:pt>
    <dgm:pt modelId="{07A9D169-38EC-4ED0-94FE-C8110A5A9E12}">
      <dgm:prSet custT="1"/>
      <dgm:spPr/>
      <dgm:t>
        <a:bodyPr/>
        <a:lstStyle/>
        <a:p>
          <a:r>
            <a:rPr lang="ru-RU" sz="1600" dirty="0" smtClean="0"/>
            <a:t>препятствуют  попаданию в растения  тяжелых металлов, радионуклидов и органических </a:t>
          </a:r>
          <a:r>
            <a:rPr lang="ru-RU" sz="1600" dirty="0" err="1" smtClean="0"/>
            <a:t>токсикантов</a:t>
          </a:r>
          <a:r>
            <a:rPr lang="ru-RU" sz="1600" dirty="0" smtClean="0"/>
            <a:t>. </a:t>
          </a:r>
          <a:endParaRPr lang="ru-RU" sz="1600" dirty="0"/>
        </a:p>
      </dgm:t>
    </dgm:pt>
    <dgm:pt modelId="{94163BCE-F34D-4556-929F-3979092DFCCE}" type="parTrans" cxnId="{74356FAB-E99C-4750-B3BA-83D58766E997}">
      <dgm:prSet/>
      <dgm:spPr/>
      <dgm:t>
        <a:bodyPr/>
        <a:lstStyle/>
        <a:p>
          <a:endParaRPr lang="ru-RU"/>
        </a:p>
      </dgm:t>
    </dgm:pt>
    <dgm:pt modelId="{ED5A7E65-9CF3-4587-9AA1-EB75A1C4E918}" type="sibTrans" cxnId="{74356FAB-E99C-4750-B3BA-83D58766E997}">
      <dgm:prSet/>
      <dgm:spPr/>
      <dgm:t>
        <a:bodyPr/>
        <a:lstStyle/>
        <a:p>
          <a:endParaRPr lang="ru-RU"/>
        </a:p>
      </dgm:t>
    </dgm:pt>
    <dgm:pt modelId="{F3AD8267-43A9-4063-8451-1AAB52B8E9D4}">
      <dgm:prSet/>
      <dgm:spPr>
        <a:solidFill>
          <a:schemeClr val="bg2">
            <a:lumMod val="25000"/>
          </a:schemeClr>
        </a:solidFill>
      </dgm:spPr>
      <dgm:t>
        <a:bodyPr/>
        <a:lstStyle/>
        <a:p>
          <a:endParaRPr lang="ru-RU"/>
        </a:p>
      </dgm:t>
    </dgm:pt>
    <dgm:pt modelId="{0B82D18C-CA43-4CB1-8DE2-3F7B5575F1CB}" type="parTrans" cxnId="{E891777A-4422-425F-89C8-70BE72DE6085}">
      <dgm:prSet/>
      <dgm:spPr/>
      <dgm:t>
        <a:bodyPr/>
        <a:lstStyle/>
        <a:p>
          <a:endParaRPr lang="ru-RU"/>
        </a:p>
      </dgm:t>
    </dgm:pt>
    <dgm:pt modelId="{2A8DCA0A-0593-4DA8-B378-C79D6ED8E9D2}" type="sibTrans" cxnId="{E891777A-4422-425F-89C8-70BE72DE6085}">
      <dgm:prSet/>
      <dgm:spPr/>
      <dgm:t>
        <a:bodyPr/>
        <a:lstStyle/>
        <a:p>
          <a:endParaRPr lang="ru-RU"/>
        </a:p>
      </dgm:t>
    </dgm:pt>
    <dgm:pt modelId="{BF3C1CA2-002C-4204-9605-9F67FBA2CE40}">
      <dgm:prSet custT="1"/>
      <dgm:spPr/>
      <dgm:t>
        <a:bodyPr/>
        <a:lstStyle/>
        <a:p>
          <a:r>
            <a:rPr lang="ru-RU" sz="1600" dirty="0" smtClean="0"/>
            <a:t>изменяют механическую структуру почвы, уменьшают плотность   и улучшают водно-воздушный режим почвы;</a:t>
          </a:r>
          <a:endParaRPr lang="ru-RU" sz="1600" dirty="0"/>
        </a:p>
      </dgm:t>
    </dgm:pt>
    <dgm:pt modelId="{CD020445-F694-4734-8B77-47AF4F9CC3EC}" type="parTrans" cxnId="{6C12C8F8-E2BE-40BA-99DA-DD46EF6A07CA}">
      <dgm:prSet/>
      <dgm:spPr/>
      <dgm:t>
        <a:bodyPr/>
        <a:lstStyle/>
        <a:p>
          <a:endParaRPr lang="ru-RU"/>
        </a:p>
      </dgm:t>
    </dgm:pt>
    <dgm:pt modelId="{5FC6E2B7-7FF2-48C0-82DF-8924E59F9208}" type="sibTrans" cxnId="{6C12C8F8-E2BE-40BA-99DA-DD46EF6A07CA}">
      <dgm:prSet/>
      <dgm:spPr/>
      <dgm:t>
        <a:bodyPr/>
        <a:lstStyle/>
        <a:p>
          <a:endParaRPr lang="ru-RU"/>
        </a:p>
      </dgm:t>
    </dgm:pt>
    <dgm:pt modelId="{44B928A1-8612-45C2-B7A7-3E9AB44B332E}">
      <dgm:prSet custT="1"/>
      <dgm:spPr/>
      <dgm:t>
        <a:bodyPr/>
        <a:lstStyle/>
        <a:p>
          <a:r>
            <a:rPr lang="ru-RU" sz="1600" dirty="0" smtClean="0"/>
            <a:t>окрашивают почву в тёмный цвет,  улучшают поглощение и накопление почвами солнечной энергии и изменяют температурный режим;</a:t>
          </a:r>
          <a:endParaRPr lang="ru-RU" sz="1600" dirty="0"/>
        </a:p>
      </dgm:t>
    </dgm:pt>
    <dgm:pt modelId="{22390DB5-3595-484E-B24F-F75E8D70FF36}" type="parTrans" cxnId="{424DF075-6C4C-4B81-B792-249B469B78C3}">
      <dgm:prSet/>
      <dgm:spPr/>
      <dgm:t>
        <a:bodyPr/>
        <a:lstStyle/>
        <a:p>
          <a:endParaRPr lang="ru-RU"/>
        </a:p>
      </dgm:t>
    </dgm:pt>
    <dgm:pt modelId="{C09FBBEB-88B6-4339-A107-7CA30C1815E3}" type="sibTrans" cxnId="{424DF075-6C4C-4B81-B792-249B469B78C3}">
      <dgm:prSet/>
      <dgm:spPr/>
      <dgm:t>
        <a:bodyPr/>
        <a:lstStyle/>
        <a:p>
          <a:endParaRPr lang="ru-RU"/>
        </a:p>
      </dgm:t>
    </dgm:pt>
    <dgm:pt modelId="{80DD5875-1A07-4C53-9799-8999E59AA967}">
      <dgm:prSet phldrT="[Текст]" phldr="1"/>
      <dgm:spPr>
        <a:solidFill>
          <a:schemeClr val="bg2">
            <a:lumMod val="25000"/>
          </a:schemeClr>
        </a:solidFill>
      </dgm:spPr>
      <dgm:t>
        <a:bodyPr/>
        <a:lstStyle/>
        <a:p>
          <a:endParaRPr lang="ru-RU" dirty="0"/>
        </a:p>
      </dgm:t>
    </dgm:pt>
    <dgm:pt modelId="{9842FEBD-F952-4B55-A677-8A31DB22BA65}" type="sibTrans" cxnId="{50267067-BCF3-466E-839A-A0FDA7E8C772}">
      <dgm:prSet/>
      <dgm:spPr/>
      <dgm:t>
        <a:bodyPr/>
        <a:lstStyle/>
        <a:p>
          <a:endParaRPr lang="ru-RU"/>
        </a:p>
      </dgm:t>
    </dgm:pt>
    <dgm:pt modelId="{89C2C49C-2391-4BEF-9A37-6288BFAF01C5}" type="parTrans" cxnId="{50267067-BCF3-466E-839A-A0FDA7E8C772}">
      <dgm:prSet/>
      <dgm:spPr/>
      <dgm:t>
        <a:bodyPr/>
        <a:lstStyle/>
        <a:p>
          <a:endParaRPr lang="ru-RU"/>
        </a:p>
      </dgm:t>
    </dgm:pt>
    <dgm:pt modelId="{5AF40F05-A65A-43F6-B6A3-2C2F12F7707D}" type="pres">
      <dgm:prSet presAssocID="{3954F2A6-8579-44AE-BB29-8C8C964A1559}" presName="linearFlow" presStyleCnt="0">
        <dgm:presLayoutVars>
          <dgm:dir/>
          <dgm:animLvl val="lvl"/>
          <dgm:resizeHandles val="exact"/>
        </dgm:presLayoutVars>
      </dgm:prSet>
      <dgm:spPr/>
      <dgm:t>
        <a:bodyPr/>
        <a:lstStyle/>
        <a:p>
          <a:endParaRPr lang="ru-RU"/>
        </a:p>
      </dgm:t>
    </dgm:pt>
    <dgm:pt modelId="{DF7997B3-4031-4F32-BE9C-02AFD2D67C29}" type="pres">
      <dgm:prSet presAssocID="{727D859F-0471-4918-B13D-CE0933A9D0E4}" presName="composite" presStyleCnt="0"/>
      <dgm:spPr/>
    </dgm:pt>
    <dgm:pt modelId="{43628D48-C241-4159-90BF-1C36CC2502DE}" type="pres">
      <dgm:prSet presAssocID="{727D859F-0471-4918-B13D-CE0933A9D0E4}" presName="parentText" presStyleLbl="alignNode1" presStyleIdx="0" presStyleCnt="4" custScaleY="128566">
        <dgm:presLayoutVars>
          <dgm:chMax val="1"/>
          <dgm:bulletEnabled val="1"/>
        </dgm:presLayoutVars>
      </dgm:prSet>
      <dgm:spPr/>
      <dgm:t>
        <a:bodyPr/>
        <a:lstStyle/>
        <a:p>
          <a:endParaRPr lang="ru-RU"/>
        </a:p>
      </dgm:t>
    </dgm:pt>
    <dgm:pt modelId="{2559D58F-8759-4186-9980-5A2770419B85}" type="pres">
      <dgm:prSet presAssocID="{727D859F-0471-4918-B13D-CE0933A9D0E4}" presName="descendantText" presStyleLbl="alignAcc1" presStyleIdx="0" presStyleCnt="4" custScaleY="206817" custLinFactY="-52560" custLinFactNeighborX="-836" custLinFactNeighborY="-100000">
        <dgm:presLayoutVars>
          <dgm:bulletEnabled val="1"/>
        </dgm:presLayoutVars>
      </dgm:prSet>
      <dgm:spPr/>
      <dgm:t>
        <a:bodyPr/>
        <a:lstStyle/>
        <a:p>
          <a:endParaRPr lang="ru-RU"/>
        </a:p>
      </dgm:t>
    </dgm:pt>
    <dgm:pt modelId="{57A865B2-BD49-4A93-B560-F0F2A0C498B6}" type="pres">
      <dgm:prSet presAssocID="{2964D978-588C-48A2-87EC-D62B3E798CDB}" presName="sp" presStyleCnt="0"/>
      <dgm:spPr/>
    </dgm:pt>
    <dgm:pt modelId="{28B94FFF-628F-41A3-8394-2864193721F8}" type="pres">
      <dgm:prSet presAssocID="{F3AD8267-43A9-4063-8451-1AAB52B8E9D4}" presName="composite" presStyleCnt="0"/>
      <dgm:spPr/>
    </dgm:pt>
    <dgm:pt modelId="{4A496113-7229-4C79-B0A5-1D4EF5FF6B89}" type="pres">
      <dgm:prSet presAssocID="{F3AD8267-43A9-4063-8451-1AAB52B8E9D4}" presName="parentText" presStyleLbl="alignNode1" presStyleIdx="1" presStyleCnt="4" custScaleY="125890">
        <dgm:presLayoutVars>
          <dgm:chMax val="1"/>
          <dgm:bulletEnabled val="1"/>
        </dgm:presLayoutVars>
      </dgm:prSet>
      <dgm:spPr/>
      <dgm:t>
        <a:bodyPr/>
        <a:lstStyle/>
        <a:p>
          <a:endParaRPr lang="ru-RU"/>
        </a:p>
      </dgm:t>
    </dgm:pt>
    <dgm:pt modelId="{4E4266A9-CAEE-401B-8D89-80599CE84D6D}" type="pres">
      <dgm:prSet presAssocID="{F3AD8267-43A9-4063-8451-1AAB52B8E9D4}" presName="descendantText" presStyleLbl="alignAcc1" presStyleIdx="1" presStyleCnt="4" custScaleY="198547" custLinFactNeighborX="2028" custLinFactNeighborY="-19434">
        <dgm:presLayoutVars>
          <dgm:bulletEnabled val="1"/>
        </dgm:presLayoutVars>
      </dgm:prSet>
      <dgm:spPr/>
      <dgm:t>
        <a:bodyPr/>
        <a:lstStyle/>
        <a:p>
          <a:endParaRPr lang="ru-RU"/>
        </a:p>
      </dgm:t>
    </dgm:pt>
    <dgm:pt modelId="{A0E2E88B-5430-4322-A77F-1090533A90B2}" type="pres">
      <dgm:prSet presAssocID="{2A8DCA0A-0593-4DA8-B378-C79D6ED8E9D2}" presName="sp" presStyleCnt="0"/>
      <dgm:spPr/>
    </dgm:pt>
    <dgm:pt modelId="{EF5ACC75-602A-44EE-8463-8FE9053700F6}" type="pres">
      <dgm:prSet presAssocID="{80DD5875-1A07-4C53-9799-8999E59AA967}" presName="composite" presStyleCnt="0"/>
      <dgm:spPr/>
    </dgm:pt>
    <dgm:pt modelId="{3B77CF95-D67B-4003-8830-5E1CAF4F6A16}" type="pres">
      <dgm:prSet presAssocID="{80DD5875-1A07-4C53-9799-8999E59AA967}" presName="parentText" presStyleLbl="alignNode1" presStyleIdx="2" presStyleCnt="4" custScaleY="114729" custLinFactNeighborX="-10169" custLinFactNeighborY="1467">
        <dgm:presLayoutVars>
          <dgm:chMax val="1"/>
          <dgm:bulletEnabled val="1"/>
        </dgm:presLayoutVars>
      </dgm:prSet>
      <dgm:spPr/>
      <dgm:t>
        <a:bodyPr/>
        <a:lstStyle/>
        <a:p>
          <a:endParaRPr lang="ru-RU"/>
        </a:p>
      </dgm:t>
    </dgm:pt>
    <dgm:pt modelId="{0BDE0ACC-D2B0-48B0-BD5C-F260E57ACEA7}" type="pres">
      <dgm:prSet presAssocID="{80DD5875-1A07-4C53-9799-8999E59AA967}" presName="descendantText" presStyleLbl="alignAcc1" presStyleIdx="2" presStyleCnt="4" custScaleY="162583" custLinFactNeighborX="2028" custLinFactNeighborY="-7299">
        <dgm:presLayoutVars>
          <dgm:bulletEnabled val="1"/>
        </dgm:presLayoutVars>
      </dgm:prSet>
      <dgm:spPr/>
      <dgm:t>
        <a:bodyPr/>
        <a:lstStyle/>
        <a:p>
          <a:endParaRPr lang="ru-RU"/>
        </a:p>
      </dgm:t>
    </dgm:pt>
    <dgm:pt modelId="{2C41D8E7-1343-4839-AD43-4133B3ADE482}" type="pres">
      <dgm:prSet presAssocID="{9842FEBD-F952-4B55-A677-8A31DB22BA65}" presName="sp" presStyleCnt="0"/>
      <dgm:spPr/>
    </dgm:pt>
    <dgm:pt modelId="{B5F92BC4-83D9-479F-A314-1ECBD1466AA2}" type="pres">
      <dgm:prSet presAssocID="{550095D2-CB59-4F7B-80BB-A44DA4DF53F9}" presName="composite" presStyleCnt="0"/>
      <dgm:spPr/>
    </dgm:pt>
    <dgm:pt modelId="{5523AD84-21E3-4B16-96C5-2D9D24702C2B}" type="pres">
      <dgm:prSet presAssocID="{550095D2-CB59-4F7B-80BB-A44DA4DF53F9}" presName="parentText" presStyleLbl="alignNode1" presStyleIdx="3" presStyleCnt="4" custScaleY="119660">
        <dgm:presLayoutVars>
          <dgm:chMax val="1"/>
          <dgm:bulletEnabled val="1"/>
        </dgm:presLayoutVars>
      </dgm:prSet>
      <dgm:spPr/>
      <dgm:t>
        <a:bodyPr/>
        <a:lstStyle/>
        <a:p>
          <a:endParaRPr lang="ru-RU"/>
        </a:p>
      </dgm:t>
    </dgm:pt>
    <dgm:pt modelId="{8A32E199-8E7F-4940-B7CF-36360CE21611}" type="pres">
      <dgm:prSet presAssocID="{550095D2-CB59-4F7B-80BB-A44DA4DF53F9}" presName="descendantText" presStyleLbl="alignAcc1" presStyleIdx="3" presStyleCnt="4" custScaleY="180841">
        <dgm:presLayoutVars>
          <dgm:bulletEnabled val="1"/>
        </dgm:presLayoutVars>
      </dgm:prSet>
      <dgm:spPr/>
      <dgm:t>
        <a:bodyPr/>
        <a:lstStyle/>
        <a:p>
          <a:endParaRPr lang="ru-RU"/>
        </a:p>
      </dgm:t>
    </dgm:pt>
  </dgm:ptLst>
  <dgm:cxnLst>
    <dgm:cxn modelId="{784344AB-76FC-4701-B6D5-552C0101575D}" type="presOf" srcId="{041DC628-2659-49DF-BBA5-FBF04EC8D61F}" destId="{2559D58F-8759-4186-9980-5A2770419B85}" srcOrd="0" destOrd="0" presId="urn:microsoft.com/office/officeart/2005/8/layout/chevron2"/>
    <dgm:cxn modelId="{9B9D66EA-5F93-4CC0-A2C9-6FC2F1B5E192}" type="presOf" srcId="{BF3C1CA2-002C-4204-9605-9F67FBA2CE40}" destId="{4E4266A9-CAEE-401B-8D89-80599CE84D6D}" srcOrd="0" destOrd="0" presId="urn:microsoft.com/office/officeart/2005/8/layout/chevron2"/>
    <dgm:cxn modelId="{0B02AD71-FEAC-4B59-999C-04418C4617BE}" type="presOf" srcId="{07A9D169-38EC-4ED0-94FE-C8110A5A9E12}" destId="{8A32E199-8E7F-4940-B7CF-36360CE21611}" srcOrd="0" destOrd="1" presId="urn:microsoft.com/office/officeart/2005/8/layout/chevron2"/>
    <dgm:cxn modelId="{644E74E6-49E6-47C1-895E-432EF9732DB1}" type="presOf" srcId="{F883450E-2160-4247-9AFB-992EA7E5C4D0}" destId="{8A32E199-8E7F-4940-B7CF-36360CE21611}" srcOrd="0" destOrd="0" presId="urn:microsoft.com/office/officeart/2005/8/layout/chevron2"/>
    <dgm:cxn modelId="{12DF5B54-D367-4A99-A9D4-00D6812D2B09}" srcId="{80DD5875-1A07-4C53-9799-8999E59AA967}" destId="{399E1F51-E7DE-481D-978D-F3948F48F7C4}" srcOrd="1" destOrd="0" parTransId="{728197D8-3D83-471E-92AF-8C3B29C21D3D}" sibTransId="{867A594F-99AA-4C66-B466-8EB6C9178A29}"/>
    <dgm:cxn modelId="{534ED118-F808-4264-9156-23001BAB85AA}" srcId="{3954F2A6-8579-44AE-BB29-8C8C964A1559}" destId="{727D859F-0471-4918-B13D-CE0933A9D0E4}" srcOrd="0" destOrd="0" parTransId="{0E479C34-8A5C-43B8-8446-6E745819F59F}" sibTransId="{2964D978-588C-48A2-87EC-D62B3E798CDB}"/>
    <dgm:cxn modelId="{E891777A-4422-425F-89C8-70BE72DE6085}" srcId="{3954F2A6-8579-44AE-BB29-8C8C964A1559}" destId="{F3AD8267-43A9-4063-8451-1AAB52B8E9D4}" srcOrd="1" destOrd="0" parTransId="{0B82D18C-CA43-4CB1-8DE2-3F7B5575F1CB}" sibTransId="{2A8DCA0A-0593-4DA8-B378-C79D6ED8E9D2}"/>
    <dgm:cxn modelId="{D87189A0-3DCE-4BE5-8946-3D26D1864D4D}" srcId="{3954F2A6-8579-44AE-BB29-8C8C964A1559}" destId="{550095D2-CB59-4F7B-80BB-A44DA4DF53F9}" srcOrd="3" destOrd="0" parTransId="{1AEC534D-D6F0-4561-A16D-F1BEF2E064DE}" sibTransId="{432B907C-219D-4EC3-BCF9-F12F1CBCD977}"/>
    <dgm:cxn modelId="{86968690-7A36-418E-9868-7A99F575D33C}" type="presOf" srcId="{80DD5875-1A07-4C53-9799-8999E59AA967}" destId="{3B77CF95-D67B-4003-8830-5E1CAF4F6A16}" srcOrd="0" destOrd="0" presId="urn:microsoft.com/office/officeart/2005/8/layout/chevron2"/>
    <dgm:cxn modelId="{C1618954-6FDD-4B84-8EAE-B07FF7EB29F7}" type="presOf" srcId="{F3AD8267-43A9-4063-8451-1AAB52B8E9D4}" destId="{4A496113-7229-4C79-B0A5-1D4EF5FF6B89}" srcOrd="0" destOrd="0" presId="urn:microsoft.com/office/officeart/2005/8/layout/chevron2"/>
    <dgm:cxn modelId="{900A5793-F761-4F79-BCFD-A705BD4959EE}" type="presOf" srcId="{F85162ED-6BAC-4A98-BBF4-1B84E7918F79}" destId="{2559D58F-8759-4186-9980-5A2770419B85}" srcOrd="0" destOrd="1" presId="urn:microsoft.com/office/officeart/2005/8/layout/chevron2"/>
    <dgm:cxn modelId="{EA8DDE05-2FA8-4061-80BC-1FA9EC35C9D7}" srcId="{80DD5875-1A07-4C53-9799-8999E59AA967}" destId="{3E5A0419-ACD8-4BC6-873C-B8738ACDED9E}" srcOrd="0" destOrd="0" parTransId="{181FAA24-C362-49EB-AB84-1835032D8FCE}" sibTransId="{B73EDFFD-F624-41A4-8B62-145745B52792}"/>
    <dgm:cxn modelId="{BD8CCF22-96FC-4FF2-B4C9-BE605E162090}" type="presOf" srcId="{727D859F-0471-4918-B13D-CE0933A9D0E4}" destId="{43628D48-C241-4159-90BF-1C36CC2502DE}" srcOrd="0" destOrd="0" presId="urn:microsoft.com/office/officeart/2005/8/layout/chevron2"/>
    <dgm:cxn modelId="{41A1C847-8BF5-4E1D-BAF7-8FDB31796ECB}" type="presOf" srcId="{550095D2-CB59-4F7B-80BB-A44DA4DF53F9}" destId="{5523AD84-21E3-4B16-96C5-2D9D24702C2B}" srcOrd="0" destOrd="0" presId="urn:microsoft.com/office/officeart/2005/8/layout/chevron2"/>
    <dgm:cxn modelId="{A159D0F5-00A3-4153-883F-4191FE63FC53}" type="presOf" srcId="{3E5A0419-ACD8-4BC6-873C-B8738ACDED9E}" destId="{0BDE0ACC-D2B0-48B0-BD5C-F260E57ACEA7}" srcOrd="0" destOrd="0" presId="urn:microsoft.com/office/officeart/2005/8/layout/chevron2"/>
    <dgm:cxn modelId="{0E1DCFCE-1D3A-4EDF-ACA8-97464DEC5D0A}" type="presOf" srcId="{399E1F51-E7DE-481D-978D-F3948F48F7C4}" destId="{0BDE0ACC-D2B0-48B0-BD5C-F260E57ACEA7}" srcOrd="0" destOrd="1" presId="urn:microsoft.com/office/officeart/2005/8/layout/chevron2"/>
    <dgm:cxn modelId="{50267067-BCF3-466E-839A-A0FDA7E8C772}" srcId="{3954F2A6-8579-44AE-BB29-8C8C964A1559}" destId="{80DD5875-1A07-4C53-9799-8999E59AA967}" srcOrd="2" destOrd="0" parTransId="{89C2C49C-2391-4BEF-9A37-6288BFAF01C5}" sibTransId="{9842FEBD-F952-4B55-A677-8A31DB22BA65}"/>
    <dgm:cxn modelId="{74356FAB-E99C-4750-B3BA-83D58766E997}" srcId="{550095D2-CB59-4F7B-80BB-A44DA4DF53F9}" destId="{07A9D169-38EC-4ED0-94FE-C8110A5A9E12}" srcOrd="1" destOrd="0" parTransId="{94163BCE-F34D-4556-929F-3979092DFCCE}" sibTransId="{ED5A7E65-9CF3-4587-9AA1-EB75A1C4E918}"/>
    <dgm:cxn modelId="{45013942-05B6-4197-B8BF-2A8CFF80E2E1}" type="presOf" srcId="{3954F2A6-8579-44AE-BB29-8C8C964A1559}" destId="{5AF40F05-A65A-43F6-B6A3-2C2F12F7707D}" srcOrd="0" destOrd="0" presId="urn:microsoft.com/office/officeart/2005/8/layout/chevron2"/>
    <dgm:cxn modelId="{6C12C8F8-E2BE-40BA-99DA-DD46EF6A07CA}" srcId="{F3AD8267-43A9-4063-8451-1AAB52B8E9D4}" destId="{BF3C1CA2-002C-4204-9605-9F67FBA2CE40}" srcOrd="0" destOrd="0" parTransId="{CD020445-F694-4734-8B77-47AF4F9CC3EC}" sibTransId="{5FC6E2B7-7FF2-48C0-82DF-8924E59F9208}"/>
    <dgm:cxn modelId="{424DF075-6C4C-4B81-B792-249B469B78C3}" srcId="{F3AD8267-43A9-4063-8451-1AAB52B8E9D4}" destId="{44B928A1-8612-45C2-B7A7-3E9AB44B332E}" srcOrd="1" destOrd="0" parTransId="{22390DB5-3595-484E-B24F-F75E8D70FF36}" sibTransId="{C09FBBEB-88B6-4339-A107-7CA30C1815E3}"/>
    <dgm:cxn modelId="{3927BE5C-39DE-47DD-AB60-9C0FA1D2298C}" srcId="{727D859F-0471-4918-B13D-CE0933A9D0E4}" destId="{041DC628-2659-49DF-BBA5-FBF04EC8D61F}" srcOrd="0" destOrd="0" parTransId="{FA4914DB-3A51-4AFD-93CD-FB1EA28891D2}" sibTransId="{24CCC2C9-AC04-47F8-9EB9-56A02B5F76F3}"/>
    <dgm:cxn modelId="{2BD3423B-1A50-4E3C-8FA0-66B0144EFE33}" srcId="{727D859F-0471-4918-B13D-CE0933A9D0E4}" destId="{F85162ED-6BAC-4A98-BBF4-1B84E7918F79}" srcOrd="1" destOrd="0" parTransId="{CB4DB287-6DF5-44F4-A549-DDA039A799D3}" sibTransId="{2BE3254E-D508-415A-A835-87C223FE0C12}"/>
    <dgm:cxn modelId="{0FB9500F-6A43-4CD1-B700-A589F9F9B85F}" srcId="{550095D2-CB59-4F7B-80BB-A44DA4DF53F9}" destId="{F883450E-2160-4247-9AFB-992EA7E5C4D0}" srcOrd="0" destOrd="0" parTransId="{49442063-8911-4DCF-811D-626366552BFB}" sibTransId="{29981AE6-2AB3-4F81-970C-DC5DB60FEAAA}"/>
    <dgm:cxn modelId="{59DADBFB-01AC-40F6-8ED1-74EB2B5F9E69}" type="presOf" srcId="{44B928A1-8612-45C2-B7A7-3E9AB44B332E}" destId="{4E4266A9-CAEE-401B-8D89-80599CE84D6D}" srcOrd="0" destOrd="1" presId="urn:microsoft.com/office/officeart/2005/8/layout/chevron2"/>
    <dgm:cxn modelId="{F5BE4496-276E-494D-8529-FB0395328A34}" type="presParOf" srcId="{5AF40F05-A65A-43F6-B6A3-2C2F12F7707D}" destId="{DF7997B3-4031-4F32-BE9C-02AFD2D67C29}" srcOrd="0" destOrd="0" presId="urn:microsoft.com/office/officeart/2005/8/layout/chevron2"/>
    <dgm:cxn modelId="{4098B2EE-3925-4514-BB30-3EDE53919CFC}" type="presParOf" srcId="{DF7997B3-4031-4F32-BE9C-02AFD2D67C29}" destId="{43628D48-C241-4159-90BF-1C36CC2502DE}" srcOrd="0" destOrd="0" presId="urn:microsoft.com/office/officeart/2005/8/layout/chevron2"/>
    <dgm:cxn modelId="{F3CB2F8A-D43E-4A93-A2E5-982B01810425}" type="presParOf" srcId="{DF7997B3-4031-4F32-BE9C-02AFD2D67C29}" destId="{2559D58F-8759-4186-9980-5A2770419B85}" srcOrd="1" destOrd="0" presId="urn:microsoft.com/office/officeart/2005/8/layout/chevron2"/>
    <dgm:cxn modelId="{3BA96608-D34A-4E90-97C8-8BD5D1F90EB8}" type="presParOf" srcId="{5AF40F05-A65A-43F6-B6A3-2C2F12F7707D}" destId="{57A865B2-BD49-4A93-B560-F0F2A0C498B6}" srcOrd="1" destOrd="0" presId="urn:microsoft.com/office/officeart/2005/8/layout/chevron2"/>
    <dgm:cxn modelId="{74C98AF3-B692-4861-A12C-81B6192448EE}" type="presParOf" srcId="{5AF40F05-A65A-43F6-B6A3-2C2F12F7707D}" destId="{28B94FFF-628F-41A3-8394-2864193721F8}" srcOrd="2" destOrd="0" presId="urn:microsoft.com/office/officeart/2005/8/layout/chevron2"/>
    <dgm:cxn modelId="{9EA25E01-E9B7-453E-9C03-BDC541C08D1F}" type="presParOf" srcId="{28B94FFF-628F-41A3-8394-2864193721F8}" destId="{4A496113-7229-4C79-B0A5-1D4EF5FF6B89}" srcOrd="0" destOrd="0" presId="urn:microsoft.com/office/officeart/2005/8/layout/chevron2"/>
    <dgm:cxn modelId="{39207F8B-A17D-41DF-8F58-7F42394D4412}" type="presParOf" srcId="{28B94FFF-628F-41A3-8394-2864193721F8}" destId="{4E4266A9-CAEE-401B-8D89-80599CE84D6D}" srcOrd="1" destOrd="0" presId="urn:microsoft.com/office/officeart/2005/8/layout/chevron2"/>
    <dgm:cxn modelId="{F5B9DDFF-A328-44C4-8ADB-B51848A0FBB8}" type="presParOf" srcId="{5AF40F05-A65A-43F6-B6A3-2C2F12F7707D}" destId="{A0E2E88B-5430-4322-A77F-1090533A90B2}" srcOrd="3" destOrd="0" presId="urn:microsoft.com/office/officeart/2005/8/layout/chevron2"/>
    <dgm:cxn modelId="{41E7B749-D3E0-482E-A3FF-3EC23A9F1269}" type="presParOf" srcId="{5AF40F05-A65A-43F6-B6A3-2C2F12F7707D}" destId="{EF5ACC75-602A-44EE-8463-8FE9053700F6}" srcOrd="4" destOrd="0" presId="urn:microsoft.com/office/officeart/2005/8/layout/chevron2"/>
    <dgm:cxn modelId="{DA5B595B-3B22-43B0-8ED7-9A85F4FB6D51}" type="presParOf" srcId="{EF5ACC75-602A-44EE-8463-8FE9053700F6}" destId="{3B77CF95-D67B-4003-8830-5E1CAF4F6A16}" srcOrd="0" destOrd="0" presId="urn:microsoft.com/office/officeart/2005/8/layout/chevron2"/>
    <dgm:cxn modelId="{7C2E8960-AAEC-45E5-AF53-F584C986B669}" type="presParOf" srcId="{EF5ACC75-602A-44EE-8463-8FE9053700F6}" destId="{0BDE0ACC-D2B0-48B0-BD5C-F260E57ACEA7}" srcOrd="1" destOrd="0" presId="urn:microsoft.com/office/officeart/2005/8/layout/chevron2"/>
    <dgm:cxn modelId="{A83D6950-EE57-444C-BB5C-47DF9988E978}" type="presParOf" srcId="{5AF40F05-A65A-43F6-B6A3-2C2F12F7707D}" destId="{2C41D8E7-1343-4839-AD43-4133B3ADE482}" srcOrd="5" destOrd="0" presId="urn:microsoft.com/office/officeart/2005/8/layout/chevron2"/>
    <dgm:cxn modelId="{E6ECA3FE-A40A-4768-8515-7C801CA36FF9}" type="presParOf" srcId="{5AF40F05-A65A-43F6-B6A3-2C2F12F7707D}" destId="{B5F92BC4-83D9-479F-A314-1ECBD1466AA2}" srcOrd="6" destOrd="0" presId="urn:microsoft.com/office/officeart/2005/8/layout/chevron2"/>
    <dgm:cxn modelId="{CF583FBA-9887-4C4D-85E9-3DC7D60BFB80}" type="presParOf" srcId="{B5F92BC4-83D9-479F-A314-1ECBD1466AA2}" destId="{5523AD84-21E3-4B16-96C5-2D9D24702C2B}" srcOrd="0" destOrd="0" presId="urn:microsoft.com/office/officeart/2005/8/layout/chevron2"/>
    <dgm:cxn modelId="{CE400173-7914-4F64-A969-A1F23C54E938}" type="presParOf" srcId="{B5F92BC4-83D9-479F-A314-1ECBD1466AA2}" destId="{8A32E199-8E7F-4940-B7CF-36360CE21611}"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BB484D-C467-4422-BBBE-2E688DCC9256}" type="datetimeFigureOut">
              <a:rPr lang="ru-RU" smtClean="0"/>
              <a:pPr/>
              <a:t>11.03.2019</a:t>
            </a:fld>
            <a:endParaRPr lang="ru-RU"/>
          </a:p>
        </p:txBody>
      </p:sp>
      <p:sp>
        <p:nvSpPr>
          <p:cNvPr id="4" name="Образ слайда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11484D-8253-4C7C-AD77-A427DEDCCB2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9111484D-8253-4C7C-AD77-A427DEDCCB2F}" type="slidenum">
              <a:rPr lang="ru-RU" smtClean="0"/>
              <a:pPr/>
              <a:t>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111484D-8253-4C7C-AD77-A427DEDCCB2F}" type="slidenum">
              <a:rPr lang="ru-RU" smtClean="0"/>
              <a:pPr/>
              <a:t>11</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111484D-8253-4C7C-AD77-A427DEDCCB2F}" type="slidenum">
              <a:rPr lang="ru-RU" smtClean="0"/>
              <a:pPr/>
              <a:t>15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400050" y="1828800"/>
            <a:ext cx="5888736" cy="24384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00050" y="4304715"/>
            <a:ext cx="5891022" cy="23368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D13C28CA-0401-4FC6-9FEF-A66AED77EDCB}" type="datetime1">
              <a:rPr lang="ru-RU" smtClean="0"/>
              <a:pPr/>
              <a:t>11.03.2019</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B08D910E-4612-422A-8669-7F2CBAE93626}"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20C55A9-1C0B-4439-A113-AD8FAF17D616}" type="datetime1">
              <a:rPr lang="ru-RU" smtClean="0"/>
              <a:pPr/>
              <a:t>11.03.2019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8D910E-4612-422A-8669-7F2CBAE9362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1219202"/>
            <a:ext cx="1543050" cy="6949017"/>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342900" y="1219202"/>
            <a:ext cx="4514850" cy="6949017"/>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2066D4A-7244-4708-9D1B-3E08C16F723D}" type="datetime1">
              <a:rPr lang="ru-RU" smtClean="0"/>
              <a:pPr/>
              <a:t>11.03.2019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8D910E-4612-422A-8669-7F2CBAE9362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518A661-C9A4-44E7-9BA0-4BB3819CC80F}" type="datetime1">
              <a:rPr lang="ru-RU" smtClean="0"/>
              <a:pPr/>
              <a:t>11.03.2019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8D910E-4612-422A-8669-7F2CBAE9362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7764" y="1755648"/>
            <a:ext cx="5829300" cy="1816608"/>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397764" y="3606219"/>
            <a:ext cx="5829300" cy="2012949"/>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1F57806D-DE99-49AA-B91A-CF23C09A2193}" type="datetime1">
              <a:rPr lang="ru-RU" smtClean="0"/>
              <a:pPr/>
              <a:t>11.03.2019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8D910E-4612-422A-8669-7F2CBAE93626}"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938784"/>
            <a:ext cx="6172200" cy="1524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342900" y="2560113"/>
            <a:ext cx="3028950" cy="591312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3486150" y="2560113"/>
            <a:ext cx="3028950" cy="591312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A6078D1-2CA7-4586-BF19-61BCA958AD96}" type="datetime1">
              <a:rPr lang="ru-RU" smtClean="0"/>
              <a:pPr/>
              <a:t>11.03.2019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08D910E-4612-422A-8669-7F2CBAE9362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938784"/>
            <a:ext cx="6172200" cy="1524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342900" y="2473664"/>
            <a:ext cx="3030141" cy="879136"/>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3483769" y="2479677"/>
            <a:ext cx="3031331" cy="873124"/>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42900" y="3352800"/>
            <a:ext cx="3030141" cy="5127627"/>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3483769" y="3352800"/>
            <a:ext cx="3031331" cy="5127627"/>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93D1B46C-62B1-4972-9CC0-7F9BFDDBABC2}" type="datetime1">
              <a:rPr lang="ru-RU" smtClean="0"/>
              <a:pPr/>
              <a:t>11.03.2019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08D910E-4612-422A-8669-7F2CBAE9362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938784"/>
            <a:ext cx="6229350" cy="1524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79D4609-9CEC-4128-94D5-B67E4C146DEF}" type="datetime1">
              <a:rPr lang="ru-RU" smtClean="0"/>
              <a:pPr/>
              <a:t>11.03.2019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08D910E-4612-422A-8669-7F2CBAE9362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3C13030-FF4D-4526-ABBC-7214767BADFA}" type="datetime1">
              <a:rPr lang="ru-RU" smtClean="0"/>
              <a:pPr/>
              <a:t>11.03.2019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08D910E-4612-422A-8669-7F2CBAE9362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350" y="685803"/>
            <a:ext cx="2057400" cy="154940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514350" y="2235200"/>
            <a:ext cx="2057400" cy="6096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681287" y="2235200"/>
            <a:ext cx="3833813" cy="6096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0EF1D84-4D7A-49D2-AFF0-558E4D21BD02}" type="datetime1">
              <a:rPr lang="ru-RU" smtClean="0"/>
              <a:pPr/>
              <a:t>11.03.2019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08D910E-4612-422A-8669-7F2CBAE9362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2374315" y="1477436"/>
            <a:ext cx="3943350" cy="54864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6003101" y="7146359"/>
            <a:ext cx="116586" cy="207264"/>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457200" y="1569329"/>
            <a:ext cx="1659636" cy="211016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457200" y="3771713"/>
            <a:ext cx="1657350" cy="290576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E0A31F7-4681-4705-9CA6-5FD8F97B2F88}" type="datetime1">
              <a:rPr lang="ru-RU" smtClean="0"/>
              <a:pPr/>
              <a:t>11.03.2019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6057900" y="8475134"/>
            <a:ext cx="457200" cy="486833"/>
          </a:xfrm>
        </p:spPr>
        <p:txBody>
          <a:bodyPr/>
          <a:lstStyle/>
          <a:p>
            <a:fld id="{B08D910E-4612-422A-8669-7F2CBAE93626}" type="slidenum">
              <a:rPr lang="ru-RU" smtClean="0"/>
              <a:pPr/>
              <a:t>‹#›</a:t>
            </a:fld>
            <a:endParaRPr lang="ru-RU"/>
          </a:p>
        </p:txBody>
      </p:sp>
      <p:sp>
        <p:nvSpPr>
          <p:cNvPr id="3" name="Рисунок 2"/>
          <p:cNvSpPr>
            <a:spLocks noGrp="1"/>
          </p:cNvSpPr>
          <p:nvPr>
            <p:ph type="pic" idx="1"/>
          </p:nvPr>
        </p:nvSpPr>
        <p:spPr>
          <a:xfrm rot="420000">
            <a:off x="2614345" y="1599356"/>
            <a:ext cx="3463290" cy="524256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7144" y="7755467"/>
            <a:ext cx="6872288" cy="13885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3286125" y="8293101"/>
            <a:ext cx="3571875" cy="85090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7144" y="-9525"/>
            <a:ext cx="6872288" cy="13885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3286125" y="-9525"/>
            <a:ext cx="3571875" cy="85090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342900" y="938784"/>
            <a:ext cx="6172200" cy="1524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342900" y="2580640"/>
            <a:ext cx="6172200" cy="5852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342900" y="8475134"/>
            <a:ext cx="1600200" cy="486833"/>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CB1E307-71B8-4717-9A49-AB9C88FB89E1}" type="datetime1">
              <a:rPr lang="ru-RU" smtClean="0"/>
              <a:pPr/>
              <a:t>11.03.2019</a:t>
            </a:fld>
            <a:endParaRPr lang="ru-RU"/>
          </a:p>
        </p:txBody>
      </p:sp>
      <p:sp>
        <p:nvSpPr>
          <p:cNvPr id="22" name="Нижний колонтитул 21"/>
          <p:cNvSpPr>
            <a:spLocks noGrp="1"/>
          </p:cNvSpPr>
          <p:nvPr>
            <p:ph type="ftr" sz="quarter" idx="3"/>
          </p:nvPr>
        </p:nvSpPr>
        <p:spPr>
          <a:xfrm>
            <a:off x="2000250" y="8475134"/>
            <a:ext cx="2514600" cy="486833"/>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5943600" y="8475134"/>
            <a:ext cx="571500" cy="486833"/>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08D910E-4612-422A-8669-7F2CBAE93626}" type="slidenum">
              <a:rPr lang="ru-RU" smtClean="0"/>
              <a:pPr/>
              <a:t>‹#›</a:t>
            </a:fld>
            <a:endParaRPr lang="ru-RU"/>
          </a:p>
        </p:txBody>
      </p:sp>
      <p:grpSp>
        <p:nvGrpSpPr>
          <p:cNvPr id="2" name="Группа 1"/>
          <p:cNvGrpSpPr/>
          <p:nvPr/>
        </p:nvGrpSpPr>
        <p:grpSpPr>
          <a:xfrm>
            <a:off x="-14263" y="269877"/>
            <a:ext cx="6885411" cy="865632"/>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grobio2100@mail.ru"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http://www.agrobio.by/"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2.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0" b="10000"/>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260648" y="1115616"/>
            <a:ext cx="6264696" cy="3684985"/>
          </a:xfrm>
        </p:spPr>
        <p:txBody>
          <a:bodyPr>
            <a:noAutofit/>
          </a:bodyPr>
          <a:lstStyle/>
          <a:p>
            <a:r>
              <a:rPr lang="ru-RU" sz="3600" i="1" dirty="0" err="1" smtClean="0">
                <a:solidFill>
                  <a:schemeClr val="accent1">
                    <a:lumMod val="10000"/>
                  </a:schemeClr>
                </a:solidFill>
                <a:latin typeface="Constantia" pitchFamily="18" charset="0"/>
              </a:rPr>
              <a:t>Биогумус</a:t>
            </a:r>
            <a:r>
              <a:rPr lang="ru-RU" sz="3600" i="1" dirty="0" smtClean="0">
                <a:solidFill>
                  <a:schemeClr val="accent1">
                    <a:lumMod val="10000"/>
                  </a:schemeClr>
                </a:solidFill>
                <a:latin typeface="Constantia" pitchFamily="18" charset="0"/>
              </a:rPr>
              <a:t> и </a:t>
            </a:r>
            <a:r>
              <a:rPr lang="ru-RU" sz="3600" i="1" dirty="0" err="1" smtClean="0">
                <a:solidFill>
                  <a:schemeClr val="accent1">
                    <a:lumMod val="10000"/>
                  </a:schemeClr>
                </a:solidFill>
                <a:latin typeface="Constantia" pitchFamily="18" charset="0"/>
              </a:rPr>
              <a:t>гуминовый</a:t>
            </a:r>
            <a:r>
              <a:rPr lang="ru-RU" sz="3600" i="1" dirty="0" smtClean="0">
                <a:solidFill>
                  <a:schemeClr val="accent1">
                    <a:lumMod val="10000"/>
                  </a:schemeClr>
                </a:solidFill>
                <a:latin typeface="Constantia" pitchFamily="18" charset="0"/>
              </a:rPr>
              <a:t> препарат «</a:t>
            </a:r>
            <a:r>
              <a:rPr lang="ru-RU" sz="3600" i="1" dirty="0" err="1" smtClean="0">
                <a:solidFill>
                  <a:schemeClr val="accent1">
                    <a:lumMod val="10000"/>
                  </a:schemeClr>
                </a:solidFill>
                <a:latin typeface="Constantia" pitchFamily="18" charset="0"/>
              </a:rPr>
              <a:t>Гумирост</a:t>
            </a:r>
            <a:r>
              <a:rPr lang="ru-RU" sz="3600" i="1" dirty="0" smtClean="0">
                <a:solidFill>
                  <a:schemeClr val="accent1">
                    <a:lumMod val="10000"/>
                  </a:schemeClr>
                </a:solidFill>
                <a:latin typeface="Constantia" pitchFamily="18" charset="0"/>
              </a:rPr>
              <a:t>» - залог урожайности </a:t>
            </a:r>
            <a:r>
              <a:rPr lang="ru-RU" sz="3600" i="1" smtClean="0">
                <a:solidFill>
                  <a:schemeClr val="accent1">
                    <a:lumMod val="10000"/>
                  </a:schemeClr>
                </a:solidFill>
                <a:latin typeface="Constantia" pitchFamily="18" charset="0"/>
              </a:rPr>
              <a:t>и здоровой </a:t>
            </a:r>
            <a:r>
              <a:rPr lang="ru-RU" sz="3600" i="1" dirty="0" smtClean="0">
                <a:solidFill>
                  <a:schemeClr val="accent1">
                    <a:lumMod val="10000"/>
                  </a:schemeClr>
                </a:solidFill>
                <a:latin typeface="Constantia" pitchFamily="18" charset="0"/>
              </a:rPr>
              <a:t>почвы</a:t>
            </a:r>
            <a:br>
              <a:rPr lang="ru-RU" sz="3600" i="1" dirty="0" smtClean="0">
                <a:solidFill>
                  <a:schemeClr val="accent1">
                    <a:lumMod val="10000"/>
                  </a:schemeClr>
                </a:solidFill>
                <a:latin typeface="Constantia" pitchFamily="18" charset="0"/>
              </a:rPr>
            </a:br>
            <a:r>
              <a:rPr lang="ru-RU" sz="3600" i="1" dirty="0" smtClean="0">
                <a:solidFill>
                  <a:schemeClr val="accent1">
                    <a:lumMod val="10000"/>
                  </a:schemeClr>
                </a:solidFill>
                <a:latin typeface="Constantia" pitchFamily="18" charset="0"/>
              </a:rPr>
              <a:t/>
            </a:r>
            <a:br>
              <a:rPr lang="ru-RU" sz="3600" i="1" dirty="0" smtClean="0">
                <a:solidFill>
                  <a:schemeClr val="accent1">
                    <a:lumMod val="10000"/>
                  </a:schemeClr>
                </a:solidFill>
                <a:latin typeface="Constantia" pitchFamily="18" charset="0"/>
              </a:rPr>
            </a:br>
            <a:endParaRPr lang="ru-RU" sz="3600" b="1" i="1" dirty="0">
              <a:solidFill>
                <a:schemeClr val="accent1">
                  <a:lumMod val="10000"/>
                </a:schemeClr>
              </a:solidFill>
              <a:effectLst>
                <a:outerShdw blurRad="38100" dist="38100" dir="2700000" algn="tl">
                  <a:srgbClr val="000000">
                    <a:alpha val="43137"/>
                  </a:srgbClr>
                </a:outerShdw>
              </a:effectLst>
              <a:latin typeface="Constantia" pitchFamily="18" charset="0"/>
            </a:endParaRPr>
          </a:p>
        </p:txBody>
      </p:sp>
      <p:sp>
        <p:nvSpPr>
          <p:cNvPr id="6" name="Подзаголовок 5"/>
          <p:cNvSpPr>
            <a:spLocks noGrp="1"/>
          </p:cNvSpPr>
          <p:nvPr>
            <p:ph type="subTitle" idx="1"/>
          </p:nvPr>
        </p:nvSpPr>
        <p:spPr>
          <a:xfrm>
            <a:off x="476672" y="8100392"/>
            <a:ext cx="6197302" cy="720080"/>
          </a:xfrm>
        </p:spPr>
        <p:txBody>
          <a:bodyPr>
            <a:normAutofit fontScale="92500" lnSpcReduction="10000"/>
          </a:bodyPr>
          <a:lstStyle/>
          <a:p>
            <a:r>
              <a:rPr lang="ru-RU" sz="1400" b="1" dirty="0">
                <a:solidFill>
                  <a:schemeClr val="bg1"/>
                </a:solidFill>
              </a:rPr>
              <a:t>ООО  «</a:t>
            </a:r>
            <a:r>
              <a:rPr lang="ru-RU" sz="1400" b="1" dirty="0" err="1" smtClean="0">
                <a:solidFill>
                  <a:schemeClr val="bg1"/>
                </a:solidFill>
              </a:rPr>
              <a:t>Агро</a:t>
            </a:r>
            <a:r>
              <a:rPr lang="ru-RU" sz="1400" b="1" dirty="0" smtClean="0">
                <a:solidFill>
                  <a:schemeClr val="bg1"/>
                </a:solidFill>
              </a:rPr>
              <a:t> </a:t>
            </a:r>
            <a:r>
              <a:rPr lang="ru-RU" sz="1400" b="1" dirty="0" err="1" smtClean="0">
                <a:solidFill>
                  <a:schemeClr val="bg1"/>
                </a:solidFill>
              </a:rPr>
              <a:t>Био</a:t>
            </a:r>
            <a:r>
              <a:rPr lang="ru-RU" sz="1400" b="1" dirty="0">
                <a:solidFill>
                  <a:schemeClr val="bg1"/>
                </a:solidFill>
              </a:rPr>
              <a:t>», Республика </a:t>
            </a:r>
            <a:r>
              <a:rPr lang="ru-RU" sz="1400" b="1" dirty="0" smtClean="0">
                <a:solidFill>
                  <a:schemeClr val="bg1"/>
                </a:solidFill>
              </a:rPr>
              <a:t>Беларусь</a:t>
            </a:r>
            <a:endParaRPr lang="ru-RU" sz="1400" dirty="0">
              <a:solidFill>
                <a:schemeClr val="bg1"/>
              </a:solidFill>
            </a:endParaRPr>
          </a:p>
          <a:p>
            <a:r>
              <a:rPr lang="ru-RU" sz="1400" b="1" dirty="0">
                <a:solidFill>
                  <a:schemeClr val="bg1"/>
                </a:solidFill>
              </a:rPr>
              <a:t>	</a:t>
            </a:r>
            <a:r>
              <a:rPr lang="en-US" sz="1400" b="1" dirty="0">
                <a:solidFill>
                  <a:schemeClr val="bg1"/>
                </a:solidFill>
              </a:rPr>
              <a:t>Tel</a:t>
            </a:r>
            <a:r>
              <a:rPr lang="ru-RU" sz="1400" b="1" dirty="0">
                <a:solidFill>
                  <a:schemeClr val="bg1"/>
                </a:solidFill>
              </a:rPr>
              <a:t>/ </a:t>
            </a:r>
            <a:r>
              <a:rPr lang="en-US" sz="1400" b="1" dirty="0">
                <a:solidFill>
                  <a:schemeClr val="bg1"/>
                </a:solidFill>
              </a:rPr>
              <a:t>Fax</a:t>
            </a:r>
            <a:r>
              <a:rPr lang="ru-RU" sz="1400" b="1" dirty="0">
                <a:solidFill>
                  <a:schemeClr val="bg1"/>
                </a:solidFill>
              </a:rPr>
              <a:t>: </a:t>
            </a:r>
            <a:r>
              <a:rPr lang="ru-RU" sz="1400" b="1" dirty="0">
                <a:solidFill>
                  <a:schemeClr val="bg1"/>
                </a:solidFill>
                <a:latin typeface="Times New Roman" pitchFamily="18" charset="0"/>
                <a:cs typeface="Times New Roman" pitchFamily="18" charset="0"/>
              </a:rPr>
              <a:t>+</a:t>
            </a:r>
            <a:r>
              <a:rPr lang="ru-RU" sz="1400" b="1" dirty="0" smtClean="0">
                <a:solidFill>
                  <a:schemeClr val="bg1"/>
                </a:solidFill>
                <a:latin typeface="Times New Roman" pitchFamily="18" charset="0"/>
                <a:cs typeface="Times New Roman" pitchFamily="18" charset="0"/>
              </a:rPr>
              <a:t>375177641796, 8044-458-95-45</a:t>
            </a:r>
            <a:r>
              <a:rPr lang="ru-RU" sz="1400" b="1" dirty="0" smtClean="0">
                <a:solidFill>
                  <a:schemeClr val="bg1"/>
                </a:solidFill>
              </a:rPr>
              <a:t> </a:t>
            </a:r>
            <a:endParaRPr lang="ru-RU" sz="1400" dirty="0">
              <a:solidFill>
                <a:schemeClr val="bg1"/>
              </a:solidFill>
            </a:endParaRPr>
          </a:p>
          <a:p>
            <a:r>
              <a:rPr lang="ru-RU" sz="1400" b="1" dirty="0">
                <a:solidFill>
                  <a:schemeClr val="bg1"/>
                </a:solidFill>
              </a:rPr>
              <a:t> </a:t>
            </a:r>
            <a:r>
              <a:rPr lang="en-US" sz="1400" b="1" dirty="0">
                <a:solidFill>
                  <a:schemeClr val="bg1"/>
                </a:solidFill>
              </a:rPr>
              <a:t>e</a:t>
            </a:r>
            <a:r>
              <a:rPr lang="ru-RU" sz="1400" b="1" dirty="0">
                <a:solidFill>
                  <a:schemeClr val="bg1"/>
                </a:solidFill>
              </a:rPr>
              <a:t>-</a:t>
            </a:r>
            <a:r>
              <a:rPr lang="en-US" sz="1400" b="1" dirty="0">
                <a:solidFill>
                  <a:schemeClr val="bg1"/>
                </a:solidFill>
              </a:rPr>
              <a:t>mail</a:t>
            </a:r>
            <a:r>
              <a:rPr lang="ru-RU" sz="1400" b="1" dirty="0" smtClean="0">
                <a:solidFill>
                  <a:schemeClr val="bg1"/>
                </a:solidFill>
              </a:rPr>
              <a:t>: </a:t>
            </a:r>
            <a:r>
              <a:rPr lang="en-US" sz="1400" b="1" dirty="0" err="1" smtClean="0">
                <a:solidFill>
                  <a:schemeClr val="bg1"/>
                </a:solidFill>
                <a:hlinkClick r:id="rId3"/>
              </a:rPr>
              <a:t>agrobio</a:t>
            </a:r>
            <a:r>
              <a:rPr lang="ru-RU" sz="1400" b="1" dirty="0">
                <a:solidFill>
                  <a:schemeClr val="bg1"/>
                </a:solidFill>
                <a:hlinkClick r:id="rId3"/>
              </a:rPr>
              <a:t>2100@</a:t>
            </a:r>
            <a:r>
              <a:rPr lang="en-US" sz="1400" b="1" dirty="0">
                <a:solidFill>
                  <a:schemeClr val="bg1"/>
                </a:solidFill>
                <a:hlinkClick r:id="rId3"/>
              </a:rPr>
              <a:t>mail</a:t>
            </a:r>
            <a:r>
              <a:rPr lang="ru-RU" sz="1400" b="1" dirty="0">
                <a:solidFill>
                  <a:schemeClr val="bg1"/>
                </a:solidFill>
                <a:hlinkClick r:id="rId3"/>
              </a:rPr>
              <a:t>.</a:t>
            </a:r>
            <a:r>
              <a:rPr lang="en-US" sz="1400" b="1" dirty="0" err="1">
                <a:solidFill>
                  <a:schemeClr val="bg1"/>
                </a:solidFill>
                <a:hlinkClick r:id="rId3"/>
              </a:rPr>
              <a:t>ru</a:t>
            </a:r>
            <a:r>
              <a:rPr lang="ru-RU" sz="1400" b="1" dirty="0" smtClean="0">
                <a:solidFill>
                  <a:schemeClr val="bg1"/>
                </a:solidFill>
              </a:rPr>
              <a:t>;</a:t>
            </a:r>
            <a:r>
              <a:rPr lang="en-US" sz="1400" b="1" dirty="0" smtClean="0">
                <a:solidFill>
                  <a:schemeClr val="bg1"/>
                </a:solidFill>
              </a:rPr>
              <a:t> </a:t>
            </a:r>
            <a:r>
              <a:rPr lang="en-US" sz="1400" b="1" u="sng" dirty="0" smtClean="0">
                <a:solidFill>
                  <a:schemeClr val="bg1"/>
                </a:solidFill>
                <a:hlinkClick r:id="rId4"/>
              </a:rPr>
              <a:t>www</a:t>
            </a:r>
            <a:r>
              <a:rPr lang="ru-RU" sz="1400" b="1" u="sng" dirty="0">
                <a:solidFill>
                  <a:schemeClr val="bg1"/>
                </a:solidFill>
                <a:hlinkClick r:id="rId4"/>
              </a:rPr>
              <a:t>.</a:t>
            </a:r>
            <a:r>
              <a:rPr lang="en-US" sz="1400" b="1" u="sng" dirty="0" err="1">
                <a:solidFill>
                  <a:schemeClr val="bg1"/>
                </a:solidFill>
                <a:hlinkClick r:id="rId4"/>
              </a:rPr>
              <a:t>agrobio</a:t>
            </a:r>
            <a:r>
              <a:rPr lang="ru-RU" sz="1400" b="1" u="sng" dirty="0">
                <a:solidFill>
                  <a:schemeClr val="bg1"/>
                </a:solidFill>
                <a:hlinkClick r:id="rId4"/>
              </a:rPr>
              <a:t>.</a:t>
            </a:r>
            <a:r>
              <a:rPr lang="en-US" sz="1400" b="1" u="sng" dirty="0">
                <a:solidFill>
                  <a:schemeClr val="bg1"/>
                </a:solidFill>
                <a:hlinkClick r:id="rId4"/>
              </a:rPr>
              <a:t>by</a:t>
            </a:r>
            <a:endParaRPr lang="ru-RU" sz="14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16632" y="323528"/>
            <a:ext cx="6552728" cy="936104"/>
          </a:xfrm>
          <a:effectLst>
            <a:outerShdw blurRad="50800" dist="38100" dir="2700000" algn="tl" rotWithShape="0">
              <a:prstClr val="black">
                <a:alpha val="40000"/>
              </a:prstClr>
            </a:outerShdw>
          </a:effectLst>
        </p:spPr>
        <p:txBody>
          <a:bodyPr>
            <a:noAutofit/>
          </a:bodyPr>
          <a:lstStyle/>
          <a:p>
            <a:pPr algn="ctr"/>
            <a:r>
              <a:rPr lang="ru-RU" sz="2400" b="1" i="1" dirty="0" err="1" smtClean="0">
                <a:solidFill>
                  <a:schemeClr val="bg1">
                    <a:lumMod val="10000"/>
                  </a:schemeClr>
                </a:solidFill>
                <a:latin typeface="Times New Roman" pitchFamily="18" charset="0"/>
                <a:cs typeface="Times New Roman" pitchFamily="18" charset="0"/>
              </a:rPr>
              <a:t>Биогумус</a:t>
            </a:r>
            <a:r>
              <a:rPr lang="ru-RU" sz="2400" b="1" i="1" dirty="0" smtClean="0">
                <a:solidFill>
                  <a:schemeClr val="bg1">
                    <a:lumMod val="10000"/>
                  </a:schemeClr>
                </a:solidFill>
                <a:latin typeface="Times New Roman" pitchFamily="18" charset="0"/>
                <a:cs typeface="Times New Roman" pitchFamily="18" charset="0"/>
              </a:rPr>
              <a:t> и </a:t>
            </a:r>
            <a:r>
              <a:rPr lang="ru-RU" sz="2400" b="1" i="1" dirty="0" err="1" smtClean="0">
                <a:solidFill>
                  <a:schemeClr val="bg1">
                    <a:lumMod val="10000"/>
                  </a:schemeClr>
                </a:solidFill>
                <a:latin typeface="Times New Roman" pitchFamily="18" charset="0"/>
                <a:cs typeface="Times New Roman" pitchFamily="18" charset="0"/>
              </a:rPr>
              <a:t>гуминовый</a:t>
            </a:r>
            <a:r>
              <a:rPr lang="ru-RU" sz="2400" b="1" i="1" dirty="0" smtClean="0">
                <a:solidFill>
                  <a:schemeClr val="bg1">
                    <a:lumMod val="10000"/>
                  </a:schemeClr>
                </a:solidFill>
                <a:latin typeface="Times New Roman" pitchFamily="18" charset="0"/>
                <a:cs typeface="Times New Roman" pitchFamily="18" charset="0"/>
              </a:rPr>
              <a:t> препарат «</a:t>
            </a:r>
            <a:r>
              <a:rPr lang="ru-RU" sz="2400" b="1" i="1" dirty="0" err="1" smtClean="0">
                <a:solidFill>
                  <a:schemeClr val="bg1">
                    <a:lumMod val="10000"/>
                  </a:schemeClr>
                </a:solidFill>
                <a:latin typeface="Times New Roman" pitchFamily="18" charset="0"/>
                <a:cs typeface="Times New Roman" pitchFamily="18" charset="0"/>
              </a:rPr>
              <a:t>Гумирост</a:t>
            </a:r>
            <a:r>
              <a:rPr lang="ru-RU" sz="2400" b="1" i="1" dirty="0" smtClean="0">
                <a:solidFill>
                  <a:schemeClr val="bg1">
                    <a:lumMod val="10000"/>
                  </a:schemeClr>
                </a:solidFill>
                <a:latin typeface="Times New Roman" pitchFamily="18" charset="0"/>
                <a:cs typeface="Times New Roman" pitchFamily="18" charset="0"/>
              </a:rPr>
              <a:t>» для живой почвы</a:t>
            </a:r>
            <a:endParaRPr lang="ru-RU" sz="2400" b="1" i="1" dirty="0">
              <a:solidFill>
                <a:schemeClr val="bg1">
                  <a:lumMod val="10000"/>
                </a:schemeClr>
              </a:solidFill>
              <a:latin typeface="Times New Roman" pitchFamily="18" charset="0"/>
              <a:cs typeface="Times New Roman" pitchFamily="18" charset="0"/>
            </a:endParaRPr>
          </a:p>
        </p:txBody>
      </p:sp>
      <p:sp>
        <p:nvSpPr>
          <p:cNvPr id="4" name="Содержимое 3"/>
          <p:cNvSpPr>
            <a:spLocks noGrp="1"/>
          </p:cNvSpPr>
          <p:nvPr>
            <p:ph idx="1"/>
          </p:nvPr>
        </p:nvSpPr>
        <p:spPr>
          <a:xfrm>
            <a:off x="332656" y="827584"/>
            <a:ext cx="6326460" cy="8316416"/>
          </a:xfrm>
        </p:spPr>
        <p:txBody>
          <a:bodyPr>
            <a:normAutofit lnSpcReduction="10000"/>
          </a:bodyPr>
          <a:lstStyle/>
          <a:p>
            <a:pPr marL="0" algn="just">
              <a:buNone/>
            </a:pPr>
            <a:r>
              <a:rPr lang="ru-RU" sz="1600" dirty="0" smtClean="0"/>
              <a:t> </a:t>
            </a:r>
            <a:endParaRPr lang="ru-RU" sz="1400" dirty="0"/>
          </a:p>
          <a:p>
            <a:pPr marL="0" algn="just">
              <a:buNone/>
            </a:pPr>
            <a:r>
              <a:rPr lang="ru-RU" sz="2200" b="1" dirty="0" smtClean="0"/>
              <a:t>        </a:t>
            </a:r>
          </a:p>
          <a:p>
            <a:pPr marL="0" algn="just">
              <a:buNone/>
            </a:pPr>
            <a:endParaRPr lang="ru-RU" sz="2200" b="1" dirty="0" smtClean="0"/>
          </a:p>
          <a:p>
            <a:pPr marL="0" algn="just">
              <a:buNone/>
            </a:pPr>
            <a:endParaRPr lang="ru-RU" sz="2200" b="1" dirty="0" smtClean="0"/>
          </a:p>
          <a:p>
            <a:pPr marL="0" algn="just">
              <a:buNone/>
            </a:pPr>
            <a:endParaRPr lang="ru-RU" sz="2200" dirty="0"/>
          </a:p>
          <a:p>
            <a:pPr>
              <a:buNone/>
            </a:pPr>
            <a:r>
              <a:rPr lang="ru-RU" sz="1100" dirty="0">
                <a:latin typeface="Times New Roman" pitchFamily="18" charset="0"/>
                <a:cs typeface="Times New Roman" pitchFamily="18" charset="0"/>
              </a:rPr>
              <a:t>	</a:t>
            </a:r>
            <a:endParaRPr lang="ru-RU" sz="1100" dirty="0" smtClean="0">
              <a:latin typeface="Times New Roman" pitchFamily="18" charset="0"/>
              <a:cs typeface="Times New Roman" pitchFamily="18" charset="0"/>
            </a:endParaRPr>
          </a:p>
          <a:p>
            <a:pPr>
              <a:buNone/>
            </a:pPr>
            <a:endParaRPr lang="ru-RU" sz="1100" dirty="0" smtClean="0">
              <a:latin typeface="Times New Roman" pitchFamily="18" charset="0"/>
              <a:cs typeface="Times New Roman" pitchFamily="18" charset="0"/>
            </a:endParaRPr>
          </a:p>
          <a:p>
            <a:pPr>
              <a:buNone/>
            </a:pPr>
            <a:endParaRPr lang="ru-RU" sz="1100" dirty="0" smtClean="0">
              <a:latin typeface="Times New Roman" pitchFamily="18" charset="0"/>
              <a:cs typeface="Times New Roman" pitchFamily="18" charset="0"/>
            </a:endParaRPr>
          </a:p>
          <a:p>
            <a:pPr>
              <a:buNone/>
            </a:pPr>
            <a:endParaRPr lang="ru-RU" sz="1100" dirty="0" smtClean="0">
              <a:latin typeface="Times New Roman" pitchFamily="18" charset="0"/>
              <a:cs typeface="Times New Roman" pitchFamily="18" charset="0"/>
            </a:endParaRPr>
          </a:p>
          <a:p>
            <a:pPr>
              <a:buNone/>
            </a:pPr>
            <a:endParaRPr lang="ru-RU" sz="1100" dirty="0">
              <a:latin typeface="Times New Roman" pitchFamily="18" charset="0"/>
              <a:cs typeface="Times New Roman" pitchFamily="18" charset="0"/>
            </a:endParaRPr>
          </a:p>
          <a:p>
            <a:pPr>
              <a:buNone/>
            </a:pPr>
            <a:endParaRPr lang="ru-RU" sz="1100" dirty="0" smtClean="0"/>
          </a:p>
          <a:p>
            <a:pPr>
              <a:buNone/>
            </a:pPr>
            <a:endParaRPr lang="ru-RU" sz="1100" dirty="0" smtClean="0"/>
          </a:p>
          <a:p>
            <a:pPr>
              <a:buNone/>
            </a:pPr>
            <a:endParaRPr lang="ru-RU" sz="1100" dirty="0" smtClean="0"/>
          </a:p>
          <a:p>
            <a:pPr>
              <a:buNone/>
            </a:pPr>
            <a:endParaRPr lang="ru-RU" sz="1100" dirty="0" smtClean="0"/>
          </a:p>
          <a:p>
            <a:pPr>
              <a:buNone/>
            </a:pPr>
            <a:endParaRPr lang="ru-RU" sz="1100" dirty="0" smtClean="0"/>
          </a:p>
          <a:p>
            <a:pPr>
              <a:buNone/>
            </a:pPr>
            <a:endParaRPr lang="ru-RU" sz="1100" dirty="0" smtClean="0"/>
          </a:p>
          <a:p>
            <a:pPr>
              <a:buNone/>
            </a:pPr>
            <a:endParaRPr lang="ru-RU" sz="1100" dirty="0" smtClean="0"/>
          </a:p>
          <a:p>
            <a:pPr>
              <a:buNone/>
            </a:pPr>
            <a:endParaRPr lang="ru-RU" sz="1100" dirty="0" smtClean="0"/>
          </a:p>
          <a:p>
            <a:pPr>
              <a:buNone/>
            </a:pPr>
            <a:endParaRPr lang="ru-RU" sz="1100" dirty="0" smtClean="0"/>
          </a:p>
          <a:p>
            <a:pPr marL="0" algn="just">
              <a:buNone/>
            </a:pPr>
            <a:endParaRPr lang="ru-RU" sz="1100" dirty="0" smtClean="0"/>
          </a:p>
          <a:p>
            <a:pPr marL="0" algn="just">
              <a:buNone/>
            </a:pPr>
            <a:endParaRPr lang="ru-RU" sz="1100" dirty="0" smtClean="0"/>
          </a:p>
          <a:p>
            <a:pPr marL="0" algn="just">
              <a:buNone/>
            </a:pPr>
            <a:endParaRPr lang="ru-RU" sz="1100" dirty="0" smtClean="0"/>
          </a:p>
          <a:p>
            <a:pPr marL="0" algn="just">
              <a:buNone/>
            </a:pPr>
            <a:endParaRPr lang="ru-RU" sz="1100" dirty="0" smtClean="0"/>
          </a:p>
          <a:p>
            <a:pPr marL="0" algn="just">
              <a:buNone/>
            </a:pPr>
            <a:endParaRPr lang="ru-RU" sz="1100" dirty="0" smtClean="0"/>
          </a:p>
          <a:p>
            <a:pPr marL="0" algn="just">
              <a:buNone/>
            </a:pPr>
            <a:endParaRPr lang="ru-RU" sz="1100" dirty="0" smtClean="0"/>
          </a:p>
          <a:p>
            <a:pPr marL="0" algn="just">
              <a:buNone/>
            </a:pPr>
            <a:endParaRPr lang="ru-RU" sz="1100" dirty="0" smtClean="0"/>
          </a:p>
          <a:p>
            <a:pPr marL="0" algn="just">
              <a:buNone/>
            </a:pPr>
            <a:endParaRPr lang="ru-RU" sz="1100" dirty="0" smtClean="0"/>
          </a:p>
          <a:p>
            <a:pPr marL="0" algn="just">
              <a:buNone/>
            </a:pPr>
            <a:endParaRPr lang="ru-RU" sz="1100" dirty="0" smtClean="0"/>
          </a:p>
          <a:p>
            <a:pPr marL="0" algn="just">
              <a:buNone/>
            </a:pPr>
            <a:endParaRPr lang="ru-RU" sz="1100" dirty="0" smtClean="0"/>
          </a:p>
          <a:p>
            <a:pPr marL="0" algn="just">
              <a:buNone/>
            </a:pPr>
            <a:r>
              <a:rPr lang="ru-RU" sz="1400" dirty="0" smtClean="0"/>
              <a:t>        </a:t>
            </a:r>
          </a:p>
          <a:p>
            <a:pPr marL="0" algn="just">
              <a:buNone/>
            </a:pPr>
            <a:endParaRPr lang="ru-RU" sz="1400" dirty="0" smtClean="0"/>
          </a:p>
          <a:p>
            <a:pPr marL="0" algn="just">
              <a:buNone/>
            </a:pPr>
            <a:endParaRPr lang="ru-RU" sz="1600" b="1" dirty="0" smtClean="0">
              <a:solidFill>
                <a:schemeClr val="accent5">
                  <a:lumMod val="50000"/>
                </a:schemeClr>
              </a:solidFill>
              <a:effectLst>
                <a:outerShdw blurRad="38100" dist="38100" dir="2700000" algn="tl">
                  <a:srgbClr val="000000">
                    <a:alpha val="43137"/>
                  </a:srgbClr>
                </a:outerShdw>
              </a:effectLst>
            </a:endParaRPr>
          </a:p>
          <a:p>
            <a:pPr marL="0" algn="just">
              <a:buNone/>
            </a:pPr>
            <a:endParaRPr lang="ru-RU" sz="1400" dirty="0" smtClean="0"/>
          </a:p>
          <a:p>
            <a:pPr marL="0" algn="just">
              <a:buNone/>
            </a:pPr>
            <a:endParaRPr lang="ru-RU" sz="1400" dirty="0" smtClean="0"/>
          </a:p>
          <a:p>
            <a:pPr marL="0" algn="just">
              <a:buNone/>
            </a:pPr>
            <a:r>
              <a:rPr lang="ru-RU" sz="1400" dirty="0" smtClean="0"/>
              <a:t>      </a:t>
            </a:r>
            <a:endParaRPr lang="ru-RU" sz="2200" dirty="0"/>
          </a:p>
          <a:p>
            <a:endParaRPr lang="ru-RU" sz="2200" dirty="0"/>
          </a:p>
        </p:txBody>
      </p:sp>
      <p:sp>
        <p:nvSpPr>
          <p:cNvPr id="5" name="Номер слайда 4"/>
          <p:cNvSpPr>
            <a:spLocks noGrp="1"/>
          </p:cNvSpPr>
          <p:nvPr>
            <p:ph type="sldNum" sz="quarter" idx="12"/>
          </p:nvPr>
        </p:nvSpPr>
        <p:spPr/>
        <p:txBody>
          <a:bodyPr/>
          <a:lstStyle/>
          <a:p>
            <a:fld id="{B08D910E-4612-422A-8669-7F2CBAE93626}" type="slidenum">
              <a:rPr lang="ru-RU" smtClean="0"/>
              <a:pPr/>
              <a:t>10</a:t>
            </a:fld>
            <a:endParaRPr lang="ru-RU" dirty="0"/>
          </a:p>
        </p:txBody>
      </p:sp>
      <p:sp>
        <p:nvSpPr>
          <p:cNvPr id="20" name="Прямоугольник 19"/>
          <p:cNvSpPr/>
          <p:nvPr/>
        </p:nvSpPr>
        <p:spPr>
          <a:xfrm>
            <a:off x="116632" y="1331640"/>
            <a:ext cx="6552728" cy="1152128"/>
          </a:xfrm>
          <a:prstGeom prst="rect">
            <a:avLst/>
          </a:prstGeom>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b="1" dirty="0" smtClean="0">
                <a:solidFill>
                  <a:schemeClr val="bg1">
                    <a:lumMod val="10000"/>
                  </a:schemeClr>
                </a:solidFill>
              </a:rPr>
              <a:t>      «</a:t>
            </a:r>
            <a:r>
              <a:rPr lang="ru-RU" sz="1400" b="1" dirty="0" err="1" smtClean="0">
                <a:solidFill>
                  <a:schemeClr val="bg1">
                    <a:lumMod val="10000"/>
                  </a:schemeClr>
                </a:solidFill>
              </a:rPr>
              <a:t>Биогумус</a:t>
            </a:r>
            <a:r>
              <a:rPr lang="ru-RU" sz="1400" b="1" dirty="0" smtClean="0">
                <a:solidFill>
                  <a:schemeClr val="bg1">
                    <a:lumMod val="10000"/>
                  </a:schemeClr>
                </a:solidFill>
              </a:rPr>
              <a:t>» и «</a:t>
            </a:r>
            <a:r>
              <a:rPr lang="ru-RU" sz="1400" b="1" dirty="0" err="1" smtClean="0">
                <a:solidFill>
                  <a:schemeClr val="bg1">
                    <a:lumMod val="10000"/>
                  </a:schemeClr>
                </a:solidFill>
              </a:rPr>
              <a:t>Гумирост</a:t>
            </a:r>
            <a:r>
              <a:rPr lang="ru-RU" sz="1400" b="1" dirty="0" smtClean="0">
                <a:solidFill>
                  <a:schemeClr val="bg1">
                    <a:lumMod val="10000"/>
                  </a:schemeClr>
                </a:solidFill>
              </a:rPr>
              <a:t>» - </a:t>
            </a:r>
            <a:r>
              <a:rPr lang="ru-RU" sz="1400" dirty="0" smtClean="0">
                <a:solidFill>
                  <a:schemeClr val="bg1">
                    <a:lumMod val="10000"/>
                  </a:schemeClr>
                </a:solidFill>
              </a:rPr>
              <a:t>содержат в сбалансированном сочетании целый комплекс необходимых питательных веществ, гуминовые и </a:t>
            </a:r>
            <a:r>
              <a:rPr lang="ru-RU" sz="1400" dirty="0" err="1" smtClean="0">
                <a:solidFill>
                  <a:schemeClr val="bg1">
                    <a:lumMod val="10000"/>
                  </a:schemeClr>
                </a:solidFill>
              </a:rPr>
              <a:t>фульвовые</a:t>
            </a:r>
            <a:r>
              <a:rPr lang="ru-RU" sz="1400" dirty="0" smtClean="0">
                <a:solidFill>
                  <a:schemeClr val="bg1">
                    <a:lumMod val="10000"/>
                  </a:schemeClr>
                </a:solidFill>
              </a:rPr>
              <a:t> кислоты, микро- и макро элементы, ферменты, продукты жизнедеятельности почвенных микроорганизмов и витамины, необходимые растениям.</a:t>
            </a:r>
            <a:endParaRPr lang="ru-RU" sz="1400" dirty="0">
              <a:solidFill>
                <a:schemeClr val="bg1">
                  <a:lumMod val="10000"/>
                </a:schemeClr>
              </a:solidFill>
            </a:endParaRPr>
          </a:p>
        </p:txBody>
      </p:sp>
      <p:sp>
        <p:nvSpPr>
          <p:cNvPr id="25" name="Блок-схема: узел 24"/>
          <p:cNvSpPr/>
          <p:nvPr/>
        </p:nvSpPr>
        <p:spPr>
          <a:xfrm>
            <a:off x="2132856" y="7236296"/>
            <a:ext cx="576064" cy="432048"/>
          </a:xfrm>
          <a:prstGeom prst="flowChartConnec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b="1" dirty="0" smtClean="0">
                <a:solidFill>
                  <a:schemeClr val="accent5">
                    <a:lumMod val="50000"/>
                  </a:schemeClr>
                </a:solidFill>
                <a:effectLst>
                  <a:outerShdw blurRad="38100" dist="38100" dir="2700000" algn="tl">
                    <a:srgbClr val="000000">
                      <a:alpha val="43137"/>
                    </a:srgbClr>
                  </a:outerShdw>
                </a:effectLst>
              </a:rPr>
              <a:t>Mg</a:t>
            </a:r>
            <a:endParaRPr lang="ru-RU" sz="1200" b="1" dirty="0" smtClean="0">
              <a:solidFill>
                <a:schemeClr val="accent5">
                  <a:lumMod val="50000"/>
                </a:schemeClr>
              </a:solidFill>
              <a:effectLst>
                <a:outerShdw blurRad="38100" dist="38100" dir="2700000" algn="tl">
                  <a:srgbClr val="000000">
                    <a:alpha val="43137"/>
                  </a:srgbClr>
                </a:outerShdw>
              </a:effectLst>
            </a:endParaRPr>
          </a:p>
        </p:txBody>
      </p:sp>
      <p:sp>
        <p:nvSpPr>
          <p:cNvPr id="26" name="Блок-схема: узел 25"/>
          <p:cNvSpPr/>
          <p:nvPr/>
        </p:nvSpPr>
        <p:spPr>
          <a:xfrm>
            <a:off x="3212976" y="8028384"/>
            <a:ext cx="576064" cy="432048"/>
          </a:xfrm>
          <a:prstGeom prst="flowChartConnec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b="1" dirty="0" smtClean="0">
                <a:solidFill>
                  <a:schemeClr val="accent5">
                    <a:lumMod val="50000"/>
                  </a:schemeClr>
                </a:solidFill>
                <a:effectLst>
                  <a:outerShdw blurRad="38100" dist="38100" dir="2700000" algn="tl">
                    <a:srgbClr val="000000">
                      <a:alpha val="43137"/>
                    </a:srgbClr>
                  </a:outerShdw>
                </a:effectLst>
              </a:rPr>
              <a:t>Cu</a:t>
            </a:r>
            <a:endParaRPr lang="ru-RU" sz="1200" b="1" dirty="0">
              <a:solidFill>
                <a:schemeClr val="accent5">
                  <a:lumMod val="50000"/>
                </a:schemeClr>
              </a:solidFill>
              <a:effectLst>
                <a:outerShdw blurRad="38100" dist="38100" dir="2700000" algn="tl">
                  <a:srgbClr val="000000">
                    <a:alpha val="43137"/>
                  </a:srgbClr>
                </a:outerShdw>
              </a:effectLst>
            </a:endParaRPr>
          </a:p>
        </p:txBody>
      </p:sp>
      <p:sp>
        <p:nvSpPr>
          <p:cNvPr id="27" name="Блок-схема: узел 26"/>
          <p:cNvSpPr/>
          <p:nvPr/>
        </p:nvSpPr>
        <p:spPr>
          <a:xfrm>
            <a:off x="3933056" y="7740352"/>
            <a:ext cx="504056" cy="360040"/>
          </a:xfrm>
          <a:prstGeom prst="flowChartConnec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b="1" dirty="0" smtClean="0">
                <a:solidFill>
                  <a:schemeClr val="accent5">
                    <a:lumMod val="50000"/>
                  </a:schemeClr>
                </a:solidFill>
                <a:effectLst>
                  <a:outerShdw blurRad="38100" dist="38100" dir="2700000" algn="tl">
                    <a:srgbClr val="000000">
                      <a:alpha val="43137"/>
                    </a:srgbClr>
                  </a:outerShdw>
                </a:effectLst>
              </a:rPr>
              <a:t>Fe</a:t>
            </a:r>
            <a:endParaRPr lang="ru-RU" sz="1200" b="1" dirty="0">
              <a:solidFill>
                <a:schemeClr val="accent5">
                  <a:lumMod val="50000"/>
                </a:schemeClr>
              </a:solidFill>
              <a:effectLst>
                <a:outerShdw blurRad="38100" dist="38100" dir="2700000" algn="tl">
                  <a:srgbClr val="000000">
                    <a:alpha val="43137"/>
                  </a:srgbClr>
                </a:outerShdw>
              </a:effectLst>
            </a:endParaRPr>
          </a:p>
        </p:txBody>
      </p:sp>
      <p:sp>
        <p:nvSpPr>
          <p:cNvPr id="28" name="Блок-схема: узел 27"/>
          <p:cNvSpPr/>
          <p:nvPr/>
        </p:nvSpPr>
        <p:spPr>
          <a:xfrm>
            <a:off x="2132856" y="7740352"/>
            <a:ext cx="576064" cy="360040"/>
          </a:xfrm>
          <a:prstGeom prst="flowChartConnector">
            <a:avLst/>
          </a:prstGeom>
          <a:scene3d>
            <a:camera prst="orthographicFront" fov="0">
              <a:rot lat="0" lon="0" rev="0"/>
            </a:camera>
            <a:lightRig rig="glow" dir="tl">
              <a:rot lat="0" lon="0" rev="900000"/>
            </a:lightRig>
          </a:scene3d>
          <a:sp3d prstMaterial="powder">
            <a:bevelT w="25400" h="38100" prst="coolSlant"/>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b="1" dirty="0" smtClean="0">
                <a:solidFill>
                  <a:schemeClr val="accent5">
                    <a:lumMod val="50000"/>
                  </a:schemeClr>
                </a:solidFill>
                <a:effectLst>
                  <a:outerShdw blurRad="38100" dist="38100" dir="2700000" algn="tl">
                    <a:srgbClr val="000000">
                      <a:alpha val="43137"/>
                    </a:srgbClr>
                  </a:outerShdw>
                </a:effectLst>
              </a:rPr>
              <a:t>Ca</a:t>
            </a:r>
            <a:endParaRPr lang="ru-RU" sz="1200" b="1" dirty="0" smtClean="0">
              <a:solidFill>
                <a:schemeClr val="accent5">
                  <a:lumMod val="50000"/>
                </a:schemeClr>
              </a:solidFill>
              <a:effectLst>
                <a:outerShdw blurRad="38100" dist="38100" dir="2700000" algn="tl">
                  <a:srgbClr val="000000">
                    <a:alpha val="43137"/>
                  </a:srgbClr>
                </a:outerShdw>
              </a:effectLst>
            </a:endParaRPr>
          </a:p>
        </p:txBody>
      </p:sp>
      <p:sp>
        <p:nvSpPr>
          <p:cNvPr id="29" name="Блок-схема: узел 28"/>
          <p:cNvSpPr/>
          <p:nvPr/>
        </p:nvSpPr>
        <p:spPr>
          <a:xfrm>
            <a:off x="4221088" y="8172400"/>
            <a:ext cx="576064" cy="360040"/>
          </a:xfrm>
          <a:prstGeom prst="flowChartConnec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b="1" dirty="0" smtClean="0">
                <a:solidFill>
                  <a:schemeClr val="accent5">
                    <a:lumMod val="50000"/>
                  </a:schemeClr>
                </a:solidFill>
                <a:effectLst>
                  <a:outerShdw blurRad="38100" dist="38100" dir="2700000" algn="tl">
                    <a:srgbClr val="000000">
                      <a:alpha val="43137"/>
                    </a:srgbClr>
                  </a:outerShdw>
                </a:effectLst>
              </a:rPr>
              <a:t>Zn</a:t>
            </a:r>
            <a:endParaRPr lang="ru-RU" sz="1200" b="1" dirty="0" smtClean="0">
              <a:solidFill>
                <a:schemeClr val="accent5">
                  <a:lumMod val="50000"/>
                </a:schemeClr>
              </a:solidFill>
              <a:effectLst>
                <a:outerShdw blurRad="38100" dist="38100" dir="2700000" algn="tl">
                  <a:srgbClr val="000000">
                    <a:alpha val="43137"/>
                  </a:srgbClr>
                </a:outerShdw>
              </a:effectLst>
            </a:endParaRPr>
          </a:p>
        </p:txBody>
      </p:sp>
      <p:sp>
        <p:nvSpPr>
          <p:cNvPr id="30" name="Блок-схема: узел 29"/>
          <p:cNvSpPr/>
          <p:nvPr/>
        </p:nvSpPr>
        <p:spPr>
          <a:xfrm>
            <a:off x="4077072" y="7164288"/>
            <a:ext cx="457200" cy="457200"/>
          </a:xfrm>
          <a:prstGeom prst="flowChartConnec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chemeClr val="accent5">
                    <a:lumMod val="50000"/>
                  </a:schemeClr>
                </a:solidFill>
                <a:effectLst>
                  <a:outerShdw blurRad="38100" dist="38100" dir="2700000" algn="tl">
                    <a:srgbClr val="000000">
                      <a:alpha val="43137"/>
                    </a:srgbClr>
                  </a:outerShdw>
                </a:effectLst>
              </a:rPr>
              <a:t>N</a:t>
            </a:r>
            <a:endParaRPr lang="ru-RU" b="1" dirty="0">
              <a:solidFill>
                <a:schemeClr val="accent5">
                  <a:lumMod val="50000"/>
                </a:schemeClr>
              </a:solidFill>
              <a:effectLst>
                <a:outerShdw blurRad="38100" dist="38100" dir="2700000" algn="tl">
                  <a:srgbClr val="000000">
                    <a:alpha val="43137"/>
                  </a:srgbClr>
                </a:outerShdw>
              </a:effectLst>
            </a:endParaRPr>
          </a:p>
        </p:txBody>
      </p:sp>
      <p:sp>
        <p:nvSpPr>
          <p:cNvPr id="31" name="Блок-схема: узел 30"/>
          <p:cNvSpPr/>
          <p:nvPr/>
        </p:nvSpPr>
        <p:spPr>
          <a:xfrm>
            <a:off x="4581128" y="7596336"/>
            <a:ext cx="457200" cy="457200"/>
          </a:xfrm>
          <a:prstGeom prst="flowChartConnec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chemeClr val="accent5">
                    <a:lumMod val="50000"/>
                  </a:schemeClr>
                </a:solidFill>
                <a:effectLst>
                  <a:outerShdw blurRad="38100" dist="38100" dir="2700000" algn="tl">
                    <a:srgbClr val="000000">
                      <a:alpha val="43137"/>
                    </a:srgbClr>
                  </a:outerShdw>
                </a:effectLst>
              </a:rPr>
              <a:t>B</a:t>
            </a:r>
            <a:endParaRPr lang="ru-RU" b="1" dirty="0">
              <a:solidFill>
                <a:schemeClr val="accent5">
                  <a:lumMod val="50000"/>
                </a:schemeClr>
              </a:solidFill>
              <a:effectLst>
                <a:outerShdw blurRad="38100" dist="38100" dir="2700000" algn="tl">
                  <a:srgbClr val="000000">
                    <a:alpha val="43137"/>
                  </a:srgbClr>
                </a:outerShdw>
              </a:effectLst>
            </a:endParaRPr>
          </a:p>
        </p:txBody>
      </p:sp>
      <p:sp>
        <p:nvSpPr>
          <p:cNvPr id="32" name="Блок-схема: узел 31"/>
          <p:cNvSpPr/>
          <p:nvPr/>
        </p:nvSpPr>
        <p:spPr>
          <a:xfrm>
            <a:off x="4581128" y="5580112"/>
            <a:ext cx="1656184" cy="1368152"/>
          </a:xfrm>
          <a:prstGeom prst="flowChartConnector">
            <a:avLst/>
          </a:prstGeom>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900" b="1" dirty="0" smtClean="0">
                <a:solidFill>
                  <a:schemeClr val="accent5">
                    <a:lumMod val="50000"/>
                  </a:schemeClr>
                </a:solidFill>
              </a:rPr>
              <a:t>ПОВЫШЕНИЕ ДОСТУПНОСТИ ПИТАТЕЛЬНЫХ ВЕЩЕСТВ В ПОЧВЕ</a:t>
            </a:r>
            <a:endParaRPr lang="ru-RU" sz="900" b="1" dirty="0">
              <a:solidFill>
                <a:schemeClr val="accent5">
                  <a:lumMod val="50000"/>
                </a:schemeClr>
              </a:solidFill>
            </a:endParaRPr>
          </a:p>
        </p:txBody>
      </p:sp>
      <p:cxnSp>
        <p:nvCxnSpPr>
          <p:cNvPr id="34" name="Прямая со стрелкой 33"/>
          <p:cNvCxnSpPr>
            <a:endCxn id="32" idx="3"/>
          </p:cNvCxnSpPr>
          <p:nvPr/>
        </p:nvCxnSpPr>
        <p:spPr>
          <a:xfrm flipV="1">
            <a:off x="4437112" y="6747903"/>
            <a:ext cx="386559" cy="4163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Блок-схема: узел 34"/>
          <p:cNvSpPr/>
          <p:nvPr/>
        </p:nvSpPr>
        <p:spPr>
          <a:xfrm>
            <a:off x="4509120" y="3419872"/>
            <a:ext cx="1368152" cy="1224136"/>
          </a:xfrm>
          <a:prstGeom prst="flowChartConnector">
            <a:avLst/>
          </a:prstGeom>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200" b="1" dirty="0" smtClean="0">
                <a:solidFill>
                  <a:schemeClr val="accent5">
                    <a:lumMod val="50000"/>
                  </a:schemeClr>
                </a:solidFill>
              </a:rPr>
              <a:t>БОГАТЫЙ УРОЖАЙ </a:t>
            </a:r>
            <a:endParaRPr lang="ru-RU" sz="1200" b="1" dirty="0">
              <a:solidFill>
                <a:schemeClr val="accent5">
                  <a:lumMod val="50000"/>
                </a:schemeClr>
              </a:solidFill>
            </a:endParaRPr>
          </a:p>
        </p:txBody>
      </p:sp>
      <p:sp>
        <p:nvSpPr>
          <p:cNvPr id="36" name="Блок-схема: узел 35"/>
          <p:cNvSpPr/>
          <p:nvPr/>
        </p:nvSpPr>
        <p:spPr>
          <a:xfrm>
            <a:off x="5085184" y="7020272"/>
            <a:ext cx="1512168" cy="1224136"/>
          </a:xfrm>
          <a:prstGeom prst="flowChartConnector">
            <a:avLst/>
          </a:prstGeom>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100" b="1" dirty="0" smtClean="0">
                <a:solidFill>
                  <a:schemeClr val="accent5">
                    <a:lumMod val="50000"/>
                  </a:schemeClr>
                </a:solidFill>
              </a:rPr>
              <a:t>АКТИВНЫЙ РОСТ КОРНЕВОЙ СИСТЕ</a:t>
            </a:r>
            <a:r>
              <a:rPr lang="ru-RU" sz="1200" b="1" dirty="0" smtClean="0">
                <a:solidFill>
                  <a:schemeClr val="accent5">
                    <a:lumMod val="50000"/>
                  </a:schemeClr>
                </a:solidFill>
              </a:rPr>
              <a:t>МЫ</a:t>
            </a:r>
            <a:endParaRPr lang="ru-RU" sz="1200" b="1" dirty="0">
              <a:solidFill>
                <a:schemeClr val="accent5">
                  <a:lumMod val="50000"/>
                </a:schemeClr>
              </a:solidFill>
            </a:endParaRPr>
          </a:p>
        </p:txBody>
      </p:sp>
      <p:pic>
        <p:nvPicPr>
          <p:cNvPr id="1026" name="Picture 2" descr="C:\Users\Ирина\Desktop\ГУМИЛЭНД\фото\Безымянный4.png"/>
          <p:cNvPicPr>
            <a:picLocks noChangeAspect="1" noChangeArrowheads="1"/>
          </p:cNvPicPr>
          <p:nvPr/>
        </p:nvPicPr>
        <p:blipFill>
          <a:blip r:embed="rId3" cstate="print"/>
          <a:srcRect/>
          <a:stretch>
            <a:fillRect/>
          </a:stretch>
        </p:blipFill>
        <p:spPr bwMode="auto">
          <a:xfrm>
            <a:off x="332656" y="7164288"/>
            <a:ext cx="1224136" cy="9361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7" name="Блок-схема: узел 36"/>
          <p:cNvSpPr/>
          <p:nvPr/>
        </p:nvSpPr>
        <p:spPr>
          <a:xfrm>
            <a:off x="116632" y="5868144"/>
            <a:ext cx="1512168" cy="1224136"/>
          </a:xfrm>
          <a:prstGeom prst="flowChartConnector">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100" b="1" dirty="0" smtClean="0">
                <a:solidFill>
                  <a:schemeClr val="accent5">
                    <a:lumMod val="50000"/>
                  </a:schemeClr>
                </a:solidFill>
              </a:rPr>
              <a:t>РАЗВИТИЕ ПОЛЕЗНОЙ МИКРОФЛОРЫ</a:t>
            </a:r>
            <a:endParaRPr lang="ru-RU" sz="1200" b="1" dirty="0">
              <a:solidFill>
                <a:schemeClr val="accent5">
                  <a:lumMod val="50000"/>
                </a:schemeClr>
              </a:solidFill>
            </a:endParaRPr>
          </a:p>
        </p:txBody>
      </p:sp>
      <p:sp>
        <p:nvSpPr>
          <p:cNvPr id="46" name="Блок-схема: узел 45"/>
          <p:cNvSpPr/>
          <p:nvPr/>
        </p:nvSpPr>
        <p:spPr>
          <a:xfrm>
            <a:off x="476672" y="3779912"/>
            <a:ext cx="1512168" cy="1224136"/>
          </a:xfrm>
          <a:prstGeom prst="flowChartConnector">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100" b="1" dirty="0" smtClean="0">
                <a:solidFill>
                  <a:schemeClr val="accent5">
                    <a:lumMod val="50000"/>
                  </a:schemeClr>
                </a:solidFill>
              </a:rPr>
              <a:t>ЗДОРОВОЕ РАЗВИТИЕ РАСТЕНИЯ</a:t>
            </a:r>
            <a:endParaRPr lang="ru-RU" sz="1200" b="1" dirty="0">
              <a:solidFill>
                <a:schemeClr val="accent5">
                  <a:lumMod val="50000"/>
                </a:schemeClr>
              </a:solidFill>
            </a:endParaRPr>
          </a:p>
        </p:txBody>
      </p:sp>
      <p:sp>
        <p:nvSpPr>
          <p:cNvPr id="49" name="Прямоугольник 48"/>
          <p:cNvSpPr/>
          <p:nvPr/>
        </p:nvSpPr>
        <p:spPr>
          <a:xfrm>
            <a:off x="332656" y="8676456"/>
            <a:ext cx="5112568" cy="369332"/>
          </a:xfrm>
          <a:prstGeom prst="rect">
            <a:avLst/>
          </a:prstGeom>
        </p:spPr>
        <p:txBody>
          <a:bodyPr wrap="square">
            <a:spAutoFit/>
          </a:bodyPr>
          <a:lstStyle/>
          <a:p>
            <a:pPr algn="just"/>
            <a:r>
              <a:rPr lang="ru-RU" b="1" i="1" dirty="0" smtClean="0">
                <a:solidFill>
                  <a:schemeClr val="accent2">
                    <a:lumMod val="20000"/>
                    <a:lumOff val="80000"/>
                  </a:schemeClr>
                </a:solidFill>
              </a:rPr>
              <a:t>ЖИВАЯ ПОЧВА- БОГАТЫЙ УРОЖАЙ!</a:t>
            </a:r>
            <a:endParaRPr lang="ru-RU" b="1" i="1" dirty="0">
              <a:solidFill>
                <a:schemeClr val="accent2">
                  <a:lumMod val="20000"/>
                  <a:lumOff val="80000"/>
                </a:schemeClr>
              </a:solidFill>
            </a:endParaRPr>
          </a:p>
        </p:txBody>
      </p:sp>
      <p:sp>
        <p:nvSpPr>
          <p:cNvPr id="23" name="Блок-схема: узел 22"/>
          <p:cNvSpPr/>
          <p:nvPr/>
        </p:nvSpPr>
        <p:spPr>
          <a:xfrm>
            <a:off x="3429000" y="7452320"/>
            <a:ext cx="457200" cy="457200"/>
          </a:xfrm>
          <a:prstGeom prst="flowChartConnec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chemeClr val="accent5">
                    <a:lumMod val="50000"/>
                  </a:schemeClr>
                </a:solidFill>
                <a:effectLst>
                  <a:outerShdw blurRad="38100" dist="38100" dir="2700000" algn="tl">
                    <a:srgbClr val="000000">
                      <a:alpha val="43137"/>
                    </a:srgbClr>
                  </a:outerShdw>
                </a:effectLst>
              </a:rPr>
              <a:t>K</a:t>
            </a:r>
            <a:endParaRPr lang="ru-RU" b="1" dirty="0">
              <a:solidFill>
                <a:schemeClr val="accent5">
                  <a:lumMod val="50000"/>
                </a:schemeClr>
              </a:solidFill>
              <a:effectLst>
                <a:outerShdw blurRad="38100" dist="38100" dir="2700000" algn="tl">
                  <a:srgbClr val="000000">
                    <a:alpha val="43137"/>
                  </a:srgbClr>
                </a:outerShdw>
              </a:effectLst>
            </a:endParaRPr>
          </a:p>
        </p:txBody>
      </p:sp>
      <p:sp>
        <p:nvSpPr>
          <p:cNvPr id="33" name="Блок-схема: узел 32"/>
          <p:cNvSpPr/>
          <p:nvPr/>
        </p:nvSpPr>
        <p:spPr>
          <a:xfrm>
            <a:off x="2852936" y="7092280"/>
            <a:ext cx="457200" cy="457200"/>
          </a:xfrm>
          <a:prstGeom prst="flowChartConnec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chemeClr val="accent5">
                    <a:lumMod val="50000"/>
                  </a:schemeClr>
                </a:solidFill>
                <a:effectLst>
                  <a:outerShdw blurRad="38100" dist="38100" dir="2700000" algn="tl">
                    <a:srgbClr val="000000">
                      <a:alpha val="43137"/>
                    </a:srgbClr>
                  </a:outerShdw>
                </a:effectLst>
              </a:rPr>
              <a:t>S</a:t>
            </a:r>
            <a:endParaRPr lang="ru-RU" b="1" dirty="0">
              <a:solidFill>
                <a:schemeClr val="accent5">
                  <a:lumMod val="50000"/>
                </a:schemeClr>
              </a:solidFill>
              <a:effectLst>
                <a:outerShdw blurRad="38100" dist="38100" dir="2700000" algn="tl">
                  <a:srgbClr val="000000">
                    <a:alpha val="43137"/>
                  </a:srgbClr>
                </a:outerShdw>
              </a:effectLst>
            </a:endParaRPr>
          </a:p>
        </p:txBody>
      </p:sp>
      <p:sp>
        <p:nvSpPr>
          <p:cNvPr id="40" name="Блок-схема: узел 39"/>
          <p:cNvSpPr/>
          <p:nvPr/>
        </p:nvSpPr>
        <p:spPr>
          <a:xfrm>
            <a:off x="2780928" y="7740352"/>
            <a:ext cx="457200" cy="457200"/>
          </a:xfrm>
          <a:prstGeom prst="flowChartConnector">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chemeClr val="accent5">
                    <a:lumMod val="50000"/>
                  </a:schemeClr>
                </a:solidFill>
                <a:effectLst>
                  <a:outerShdw blurRad="38100" dist="38100" dir="2700000" algn="tl">
                    <a:srgbClr val="000000">
                      <a:alpha val="43137"/>
                    </a:srgbClr>
                  </a:outerShdw>
                </a:effectLst>
              </a:rPr>
              <a:t>P</a:t>
            </a:r>
            <a:endParaRPr lang="ru-RU" b="1" dirty="0">
              <a:solidFill>
                <a:schemeClr val="accent5">
                  <a:lumMod val="50000"/>
                </a:schemeClr>
              </a:solidFill>
              <a:effectLst>
                <a:outerShdw blurRad="38100" dist="38100" dir="2700000" algn="tl">
                  <a:srgbClr val="000000">
                    <a:alpha val="43137"/>
                  </a:srgbClr>
                </a:outerShdw>
              </a:effectLst>
            </a:endParaRPr>
          </a:p>
        </p:txBody>
      </p:sp>
      <p:cxnSp>
        <p:nvCxnSpPr>
          <p:cNvPr id="43" name="Прямая соединительная линия 42"/>
          <p:cNvCxnSpPr/>
          <p:nvPr/>
        </p:nvCxnSpPr>
        <p:spPr>
          <a:xfrm flipH="1">
            <a:off x="1556792" y="6588224"/>
            <a:ext cx="72008" cy="1008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Ирина\Desktop\ГУМИЛЭНД\фото\cherv3.jpg"/>
          <p:cNvPicPr>
            <a:picLocks noChangeAspect="1" noChangeArrowheads="1"/>
          </p:cNvPicPr>
          <p:nvPr/>
        </p:nvPicPr>
        <p:blipFill>
          <a:blip r:embed="rId4" cstate="print"/>
          <a:srcRect/>
          <a:stretch>
            <a:fillRect/>
          </a:stretch>
        </p:blipFill>
        <p:spPr bwMode="auto">
          <a:xfrm>
            <a:off x="4941168" y="8316416"/>
            <a:ext cx="1800200" cy="720080"/>
          </a:xfrm>
          <a:prstGeom prst="ellipse">
            <a:avLst/>
          </a:prstGeom>
          <a:ln>
            <a:noFill/>
          </a:ln>
          <a:effectLst>
            <a:softEdge rad="112500"/>
          </a:effectLst>
        </p:spPr>
      </p:pic>
      <p:pic>
        <p:nvPicPr>
          <p:cNvPr id="45" name="Picture 2" descr="C:\Users\Ирина\Desktop\ГУМИЛЭНД\фото\cherv3.jpg"/>
          <p:cNvPicPr>
            <a:picLocks noChangeAspect="1" noChangeArrowheads="1"/>
          </p:cNvPicPr>
          <p:nvPr/>
        </p:nvPicPr>
        <p:blipFill>
          <a:blip r:embed="rId5" cstate="print"/>
          <a:srcRect/>
          <a:stretch>
            <a:fillRect/>
          </a:stretch>
        </p:blipFill>
        <p:spPr bwMode="auto">
          <a:xfrm>
            <a:off x="548680" y="8028384"/>
            <a:ext cx="1800200" cy="79208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5000" r="-3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6632" y="251520"/>
            <a:ext cx="6624736" cy="864096"/>
          </a:xfrm>
        </p:spPr>
        <p:txBody>
          <a:bodyPr>
            <a:noAutofit/>
          </a:bodyPr>
          <a:lstStyle/>
          <a:p>
            <a:pPr algn="ctr"/>
            <a:r>
              <a:rPr lang="ru-RU" sz="2600" b="1" i="1" dirty="0"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Влияние удобрения «</a:t>
            </a:r>
            <a:r>
              <a:rPr lang="ru-RU" sz="2600" b="1" i="1" dirty="0" err="1"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Биогумус</a:t>
            </a:r>
            <a:r>
              <a:rPr lang="ru-RU" sz="2600" b="1" i="1" dirty="0"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на урожайность овощных культур</a:t>
            </a:r>
            <a:endParaRPr lang="ru-RU" sz="26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Содержимое 2"/>
          <p:cNvSpPr>
            <a:spLocks noGrp="1"/>
          </p:cNvSpPr>
          <p:nvPr>
            <p:ph idx="1"/>
          </p:nvPr>
        </p:nvSpPr>
        <p:spPr>
          <a:xfrm>
            <a:off x="342900" y="1115616"/>
            <a:ext cx="6172200" cy="7704855"/>
          </a:xfrm>
        </p:spPr>
        <p:txBody>
          <a:bodyPr>
            <a:normAutofit/>
          </a:bodyPr>
          <a:lstStyle/>
          <a:p>
            <a:pPr marL="0" algn="just">
              <a:buNone/>
            </a:pPr>
            <a:r>
              <a:rPr lang="ru-RU" sz="1400" dirty="0" smtClean="0"/>
              <a:t>        Научные исследования РУП «Институт овощеводства НАН Беларуси» подтверждают высокую эффективность применения  удобрения органического «</a:t>
            </a:r>
            <a:r>
              <a:rPr lang="ru-RU" sz="1400" dirty="0" err="1" smtClean="0"/>
              <a:t>Биогумус</a:t>
            </a:r>
            <a:r>
              <a:rPr lang="ru-RU" sz="1400" dirty="0" smtClean="0"/>
              <a:t>» </a:t>
            </a:r>
            <a:r>
              <a:rPr lang="ru-RU" sz="1400" b="1" dirty="0" smtClean="0"/>
              <a:t>(доктор сельскохозяйственных наук М.Ф. </a:t>
            </a:r>
            <a:r>
              <a:rPr lang="ru-RU" sz="1400" b="1" dirty="0" err="1" smtClean="0"/>
              <a:t>Степуро</a:t>
            </a:r>
            <a:r>
              <a:rPr lang="ru-RU" sz="1400" b="1" dirty="0" smtClean="0"/>
              <a:t>).</a:t>
            </a:r>
            <a:endParaRPr lang="ru-RU" sz="2800" b="1" dirty="0"/>
          </a:p>
        </p:txBody>
      </p:sp>
      <p:cxnSp>
        <p:nvCxnSpPr>
          <p:cNvPr id="6" name="Прямая соединительная линия 5"/>
          <p:cNvCxnSpPr/>
          <p:nvPr/>
        </p:nvCxnSpPr>
        <p:spPr>
          <a:xfrm>
            <a:off x="404664" y="5436096"/>
            <a:ext cx="0" cy="3024336"/>
          </a:xfrm>
          <a:prstGeom prst="line">
            <a:avLst/>
          </a:prstGeom>
        </p:spPr>
        <p:style>
          <a:lnRef idx="1">
            <a:schemeClr val="accent1"/>
          </a:lnRef>
          <a:fillRef idx="0">
            <a:schemeClr val="accent1"/>
          </a:fillRef>
          <a:effectRef idx="0">
            <a:schemeClr val="accent1"/>
          </a:effectRef>
          <a:fontRef idx="minor">
            <a:schemeClr val="tx1"/>
          </a:fontRef>
        </p:style>
      </p:cxnSp>
      <p:sp>
        <p:nvSpPr>
          <p:cNvPr id="8" name="Номер слайда 7"/>
          <p:cNvSpPr>
            <a:spLocks noGrp="1"/>
          </p:cNvSpPr>
          <p:nvPr>
            <p:ph type="sldNum" sz="quarter" idx="12"/>
          </p:nvPr>
        </p:nvSpPr>
        <p:spPr/>
        <p:txBody>
          <a:bodyPr/>
          <a:lstStyle/>
          <a:p>
            <a:fld id="{B08D910E-4612-422A-8669-7F2CBAE93626}" type="slidenum">
              <a:rPr lang="ru-RU" smtClean="0"/>
              <a:pPr/>
              <a:t>11</a:t>
            </a:fld>
            <a:endParaRPr lang="ru-RU"/>
          </a:p>
        </p:txBody>
      </p:sp>
      <p:graphicFrame>
        <p:nvGraphicFramePr>
          <p:cNvPr id="10" name="Таблица 9"/>
          <p:cNvGraphicFramePr>
            <a:graphicFrameLocks noGrp="1"/>
          </p:cNvGraphicFramePr>
          <p:nvPr/>
        </p:nvGraphicFramePr>
        <p:xfrm>
          <a:off x="404664" y="2267745"/>
          <a:ext cx="6192688" cy="5960565"/>
        </p:xfrm>
        <a:graphic>
          <a:graphicData uri="http://schemas.openxmlformats.org/drawingml/2006/table">
            <a:tbl>
              <a:tblPr>
                <a:effectLst>
                  <a:outerShdw blurRad="50800" dist="38100" algn="l" rotWithShape="0">
                    <a:prstClr val="black">
                      <a:alpha val="40000"/>
                    </a:prstClr>
                  </a:outerShdw>
                </a:effectLst>
              </a:tblPr>
              <a:tblGrid>
                <a:gridCol w="1800201"/>
                <a:gridCol w="1008111"/>
                <a:gridCol w="1152128"/>
                <a:gridCol w="743820"/>
                <a:gridCol w="747774"/>
                <a:gridCol w="740654"/>
              </a:tblGrid>
              <a:tr h="199640">
                <a:tc rowSpan="2">
                  <a:txBody>
                    <a:bodyPr/>
                    <a:lstStyle/>
                    <a:p>
                      <a:pPr algn="ctr" fontAlgn="ctr"/>
                      <a:r>
                        <a:rPr lang="ru-RU" sz="1300" b="1" i="0" u="none" strike="noStrike" dirty="0">
                          <a:solidFill>
                            <a:srgbClr val="000000"/>
                          </a:solidFill>
                          <a:latin typeface="Calibri"/>
                        </a:rPr>
                        <a:t>Культура</a:t>
                      </a:r>
                    </a:p>
                  </a:txBody>
                  <a:tcPr marL="5195" marR="5195" marT="51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rowSpan="2">
                  <a:txBody>
                    <a:bodyPr/>
                    <a:lstStyle/>
                    <a:p>
                      <a:pPr algn="ctr" fontAlgn="ctr"/>
                      <a:r>
                        <a:rPr lang="ru-RU" sz="1300" b="1" i="0" u="none" strike="noStrike" dirty="0">
                          <a:solidFill>
                            <a:srgbClr val="000000"/>
                          </a:solidFill>
                          <a:latin typeface="Calibri"/>
                        </a:rPr>
                        <a:t>Вариант</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rowSpan="2">
                  <a:txBody>
                    <a:bodyPr/>
                    <a:lstStyle/>
                    <a:p>
                      <a:pPr algn="ctr" fontAlgn="ctr"/>
                      <a:r>
                        <a:rPr lang="ru-RU" sz="1300" b="1" i="0" u="none" strike="noStrike" dirty="0">
                          <a:solidFill>
                            <a:srgbClr val="000000"/>
                          </a:solidFill>
                          <a:latin typeface="Calibri"/>
                        </a:rPr>
                        <a:t>Доза удобрения в </a:t>
                      </a:r>
                      <a:r>
                        <a:rPr lang="ru-RU" sz="1300" b="1" i="0" u="none" strike="noStrike" dirty="0" err="1" smtClean="0">
                          <a:solidFill>
                            <a:srgbClr val="000000"/>
                          </a:solidFill>
                          <a:latin typeface="Calibri"/>
                        </a:rPr>
                        <a:t>лунку,г</a:t>
                      </a:r>
                      <a:r>
                        <a:rPr lang="ru-RU" sz="1300" b="1" i="0" u="none" strike="noStrike" dirty="0" smtClean="0">
                          <a:solidFill>
                            <a:srgbClr val="000000"/>
                          </a:solidFill>
                          <a:latin typeface="Calibri"/>
                        </a:rPr>
                        <a:t>,</a:t>
                      </a:r>
                    </a:p>
                    <a:p>
                      <a:pPr algn="ctr" fontAlgn="ctr"/>
                      <a:r>
                        <a:rPr lang="ru-RU" sz="1300" b="1" i="0" u="none" strike="noStrike" dirty="0" smtClean="0">
                          <a:solidFill>
                            <a:srgbClr val="000000"/>
                          </a:solidFill>
                          <a:latin typeface="Calibri"/>
                        </a:rPr>
                        <a:t> 3-4 раза за вегетационный</a:t>
                      </a:r>
                      <a:r>
                        <a:rPr lang="ru-RU" sz="1300" b="1" i="0" u="none" strike="noStrike" baseline="0" dirty="0" smtClean="0">
                          <a:solidFill>
                            <a:srgbClr val="000000"/>
                          </a:solidFill>
                          <a:latin typeface="Calibri"/>
                        </a:rPr>
                        <a:t>  период</a:t>
                      </a:r>
                      <a:endParaRPr lang="ru-RU" sz="1300" b="1" i="0" u="none" strike="noStrike" dirty="0">
                        <a:solidFill>
                          <a:srgbClr val="000000"/>
                        </a:solidFill>
                        <a:latin typeface="Calibri"/>
                      </a:endParaRP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rowSpan="2">
                  <a:txBody>
                    <a:bodyPr/>
                    <a:lstStyle/>
                    <a:p>
                      <a:pPr algn="ctr" fontAlgn="ctr"/>
                      <a:r>
                        <a:rPr lang="ru-RU" sz="1300" b="1" i="0" u="none" strike="noStrike" dirty="0">
                          <a:solidFill>
                            <a:srgbClr val="000000"/>
                          </a:solidFill>
                          <a:latin typeface="Calibri"/>
                        </a:rPr>
                        <a:t>Урожайность, кг/м2</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gridSpan="2">
                  <a:txBody>
                    <a:bodyPr/>
                    <a:lstStyle/>
                    <a:p>
                      <a:pPr algn="ctr" fontAlgn="ctr"/>
                      <a:r>
                        <a:rPr lang="ru-RU" sz="1300" b="1" i="0" u="none" strike="noStrike">
                          <a:solidFill>
                            <a:srgbClr val="000000"/>
                          </a:solidFill>
                          <a:latin typeface="Calibri"/>
                        </a:rPr>
                        <a:t>Прибавка</a:t>
                      </a:r>
                    </a:p>
                  </a:txBody>
                  <a:tcPr marL="5195" marR="5195" marT="51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endParaRPr lang="ru-RU"/>
                    </a:p>
                  </a:txBody>
                  <a:tcPr/>
                </a:tc>
              </a:tr>
              <a:tr h="97269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300" b="1" i="0" u="none" strike="noStrike" dirty="0">
                          <a:solidFill>
                            <a:srgbClr val="000000"/>
                          </a:solidFill>
                          <a:latin typeface="Calibri"/>
                        </a:rPr>
                        <a:t>кг/м2</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300" b="1" i="0" u="none" strike="noStrike" dirty="0">
                          <a:solidFill>
                            <a:srgbClr val="000000"/>
                          </a:solidFill>
                          <a:latin typeface="Calibri"/>
                        </a:rPr>
                        <a:t>%</a:t>
                      </a:r>
                    </a:p>
                  </a:txBody>
                  <a:tcPr marL="5195" marR="5195" marT="51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338023">
                <a:tc rowSpan="2">
                  <a:txBody>
                    <a:bodyPr/>
                    <a:lstStyle/>
                    <a:p>
                      <a:pPr marL="72000" algn="l" fontAlgn="ctr"/>
                      <a:r>
                        <a:rPr lang="ru-RU" sz="1600" b="1" i="0" u="none" strike="noStrike" dirty="0">
                          <a:solidFill>
                            <a:srgbClr val="000000"/>
                          </a:solidFill>
                          <a:latin typeface="Calibri"/>
                        </a:rPr>
                        <a:t>Огурец в теплицах</a:t>
                      </a:r>
                    </a:p>
                  </a:txBody>
                  <a:tcPr marL="5195" marR="5195" marT="51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ru-RU" sz="1100" b="0" i="0" u="none" strike="noStrike" dirty="0">
                          <a:solidFill>
                            <a:srgbClr val="000000"/>
                          </a:solidFill>
                          <a:latin typeface="Calibri"/>
                        </a:rPr>
                        <a:t>без внесения "</a:t>
                      </a:r>
                      <a:r>
                        <a:rPr lang="ru-RU" sz="1100" b="0" i="0" u="none" strike="noStrike" dirty="0" err="1">
                          <a:solidFill>
                            <a:srgbClr val="000000"/>
                          </a:solidFill>
                          <a:latin typeface="Calibri"/>
                        </a:rPr>
                        <a:t>Биогумус</a:t>
                      </a:r>
                      <a:r>
                        <a:rPr lang="ru-RU" sz="1100" b="0" i="0" u="none" strike="noStrike" dirty="0">
                          <a:solidFill>
                            <a:srgbClr val="000000"/>
                          </a:solidFill>
                          <a:latin typeface="Calibri"/>
                        </a:rPr>
                        <a:t>"</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500" b="1" i="0" u="none" strike="noStrike" dirty="0">
                          <a:solidFill>
                            <a:srgbClr val="000000"/>
                          </a:solidFill>
                          <a:latin typeface="Calibri"/>
                        </a:rPr>
                        <a:t>-</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500" b="1" i="0" u="none" strike="noStrike" dirty="0">
                          <a:solidFill>
                            <a:srgbClr val="000000"/>
                          </a:solidFill>
                          <a:latin typeface="Calibri"/>
                        </a:rPr>
                        <a:t>7,2</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500" b="1" i="0" u="none" strike="noStrike" dirty="0">
                          <a:solidFill>
                            <a:srgbClr val="000000"/>
                          </a:solidFill>
                          <a:latin typeface="Calibri"/>
                        </a:rPr>
                        <a:t>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500" b="1" i="0" u="none" strike="noStrike">
                          <a:solidFill>
                            <a:srgbClr val="000000"/>
                          </a:solidFill>
                          <a:latin typeface="Calibri"/>
                        </a:rPr>
                        <a:t> </a:t>
                      </a:r>
                    </a:p>
                  </a:txBody>
                  <a:tcPr marL="5195" marR="5195" marT="51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338023">
                <a:tc vMerge="1">
                  <a:txBody>
                    <a:bodyPr/>
                    <a:lstStyle/>
                    <a:p>
                      <a:endParaRPr lang="ru-RU"/>
                    </a:p>
                  </a:txBody>
                  <a:tcPr/>
                </a:tc>
                <a:tc>
                  <a:txBody>
                    <a:bodyPr/>
                    <a:lstStyle/>
                    <a:p>
                      <a:pPr algn="l" fontAlgn="b"/>
                      <a:r>
                        <a:rPr lang="ru-RU" sz="1100" b="0" i="0" u="none" strike="noStrike" dirty="0">
                          <a:solidFill>
                            <a:srgbClr val="000000"/>
                          </a:solidFill>
                          <a:latin typeface="Calibri"/>
                        </a:rPr>
                        <a:t>с внесением "</a:t>
                      </a:r>
                      <a:r>
                        <a:rPr lang="ru-RU" sz="1100" b="0" i="0" u="none" strike="noStrike" dirty="0" err="1">
                          <a:solidFill>
                            <a:srgbClr val="000000"/>
                          </a:solidFill>
                          <a:latin typeface="Calibri"/>
                        </a:rPr>
                        <a:t>Биогумус</a:t>
                      </a:r>
                      <a:r>
                        <a:rPr lang="ru-RU" sz="1100" b="0" i="0" u="none" strike="noStrike" dirty="0">
                          <a:solidFill>
                            <a:srgbClr val="000000"/>
                          </a:solidFill>
                          <a:latin typeface="Calibri"/>
                        </a:rPr>
                        <a:t>"</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500" b="1" i="0" u="none" strike="noStrike" dirty="0">
                          <a:solidFill>
                            <a:srgbClr val="000000"/>
                          </a:solidFill>
                          <a:latin typeface="Calibri"/>
                        </a:rPr>
                        <a:t>100</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500" b="1" i="0" u="none" strike="noStrike" dirty="0">
                          <a:solidFill>
                            <a:srgbClr val="000000"/>
                          </a:solidFill>
                          <a:latin typeface="Calibri"/>
                        </a:rPr>
                        <a:t>11,4</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500" b="1" i="0" u="none" strike="noStrike">
                          <a:solidFill>
                            <a:srgbClr val="000000"/>
                          </a:solidFill>
                          <a:latin typeface="Calibri"/>
                        </a:rPr>
                        <a:t>4,2</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500" b="1" i="0" u="none" strike="noStrike" dirty="0">
                          <a:solidFill>
                            <a:srgbClr val="000000"/>
                          </a:solidFill>
                          <a:latin typeface="Calibri"/>
                        </a:rPr>
                        <a:t>58</a:t>
                      </a:r>
                    </a:p>
                  </a:txBody>
                  <a:tcPr marL="5195" marR="5195" marT="51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338023">
                <a:tc rowSpan="2">
                  <a:txBody>
                    <a:bodyPr/>
                    <a:lstStyle/>
                    <a:p>
                      <a:pPr marL="72000" algn="l" fontAlgn="ctr"/>
                      <a:r>
                        <a:rPr lang="ru-RU" sz="1600" b="1" i="0" u="none" strike="noStrike" dirty="0">
                          <a:solidFill>
                            <a:srgbClr val="000000"/>
                          </a:solidFill>
                          <a:latin typeface="Calibri"/>
                        </a:rPr>
                        <a:t>Томат в теплицах</a:t>
                      </a:r>
                    </a:p>
                  </a:txBody>
                  <a:tcPr marL="5195" marR="5195" marT="51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ru-RU" sz="1100" b="0" i="0" u="none" strike="noStrike" dirty="0">
                          <a:solidFill>
                            <a:srgbClr val="000000"/>
                          </a:solidFill>
                          <a:latin typeface="Calibri"/>
                        </a:rPr>
                        <a:t>без внесения "</a:t>
                      </a:r>
                      <a:r>
                        <a:rPr lang="ru-RU" sz="1100" b="0" i="0" u="none" strike="noStrike" dirty="0" err="1">
                          <a:solidFill>
                            <a:srgbClr val="000000"/>
                          </a:solidFill>
                          <a:latin typeface="Calibri"/>
                        </a:rPr>
                        <a:t>Биогумус</a:t>
                      </a:r>
                      <a:r>
                        <a:rPr lang="ru-RU" sz="1100" b="0" i="0" u="none" strike="noStrike" dirty="0">
                          <a:solidFill>
                            <a:srgbClr val="000000"/>
                          </a:solidFill>
                          <a:latin typeface="Calibri"/>
                        </a:rPr>
                        <a:t>"</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500" b="1" i="0" u="none" strike="noStrike" dirty="0">
                          <a:solidFill>
                            <a:srgbClr val="000000"/>
                          </a:solidFill>
                          <a:latin typeface="Calibri"/>
                        </a:rPr>
                        <a:t>-</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500" b="1" i="0" u="none" strike="noStrike" dirty="0">
                          <a:solidFill>
                            <a:srgbClr val="000000"/>
                          </a:solidFill>
                          <a:latin typeface="Calibri"/>
                        </a:rPr>
                        <a:t>7,9</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500" b="1" i="0" u="none" strike="noStrike" dirty="0">
                          <a:solidFill>
                            <a:srgbClr val="000000"/>
                          </a:solidFill>
                          <a:latin typeface="Calibri"/>
                        </a:rPr>
                        <a:t>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500" b="1" i="0" u="none" strike="noStrike">
                          <a:solidFill>
                            <a:srgbClr val="000000"/>
                          </a:solidFill>
                          <a:latin typeface="Calibri"/>
                        </a:rPr>
                        <a:t> </a:t>
                      </a:r>
                    </a:p>
                  </a:txBody>
                  <a:tcPr marL="5195" marR="5195" marT="51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338023">
                <a:tc vMerge="1">
                  <a:txBody>
                    <a:bodyPr/>
                    <a:lstStyle/>
                    <a:p>
                      <a:endParaRPr lang="ru-RU"/>
                    </a:p>
                  </a:txBody>
                  <a:tcPr/>
                </a:tc>
                <a:tc>
                  <a:txBody>
                    <a:bodyPr/>
                    <a:lstStyle/>
                    <a:p>
                      <a:pPr algn="l" fontAlgn="b"/>
                      <a:r>
                        <a:rPr lang="ru-RU" sz="1100" b="0" i="0" u="none" strike="noStrike" dirty="0">
                          <a:solidFill>
                            <a:srgbClr val="000000"/>
                          </a:solidFill>
                          <a:latin typeface="Calibri"/>
                        </a:rPr>
                        <a:t>с внесением "</a:t>
                      </a:r>
                      <a:r>
                        <a:rPr lang="ru-RU" sz="1100" b="0" i="0" u="none" strike="noStrike" dirty="0" err="1">
                          <a:solidFill>
                            <a:srgbClr val="000000"/>
                          </a:solidFill>
                          <a:latin typeface="Calibri"/>
                        </a:rPr>
                        <a:t>Биогумус</a:t>
                      </a:r>
                      <a:r>
                        <a:rPr lang="ru-RU" sz="1100" b="0" i="0" u="none" strike="noStrike" dirty="0">
                          <a:solidFill>
                            <a:srgbClr val="000000"/>
                          </a:solidFill>
                          <a:latin typeface="Calibri"/>
                        </a:rPr>
                        <a:t>"</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500" b="1" i="0" u="none" strike="noStrike" dirty="0">
                          <a:solidFill>
                            <a:srgbClr val="000000"/>
                          </a:solidFill>
                          <a:latin typeface="Calibri"/>
                        </a:rPr>
                        <a:t>120</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500" b="1" i="0" u="none" strike="noStrike">
                          <a:solidFill>
                            <a:srgbClr val="000000"/>
                          </a:solidFill>
                          <a:latin typeface="Calibri"/>
                        </a:rPr>
                        <a:t>11,2</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500" b="1" i="0" u="none" strike="noStrike" dirty="0">
                          <a:solidFill>
                            <a:srgbClr val="000000"/>
                          </a:solidFill>
                          <a:latin typeface="Calibri"/>
                        </a:rPr>
                        <a:t>3,3</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500" b="1" i="0" u="none" strike="noStrike">
                          <a:solidFill>
                            <a:srgbClr val="000000"/>
                          </a:solidFill>
                          <a:latin typeface="Calibri"/>
                        </a:rPr>
                        <a:t>42</a:t>
                      </a:r>
                    </a:p>
                  </a:txBody>
                  <a:tcPr marL="5195" marR="5195" marT="51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338023">
                <a:tc rowSpan="2">
                  <a:txBody>
                    <a:bodyPr/>
                    <a:lstStyle/>
                    <a:p>
                      <a:pPr marL="72000" algn="l" fontAlgn="ctr"/>
                      <a:r>
                        <a:rPr lang="ru-RU" sz="1600" b="1" i="0" u="none" strike="noStrike" dirty="0">
                          <a:solidFill>
                            <a:srgbClr val="000000"/>
                          </a:solidFill>
                          <a:latin typeface="Calibri"/>
                        </a:rPr>
                        <a:t>Перец сладкий в теплицах</a:t>
                      </a:r>
                    </a:p>
                  </a:txBody>
                  <a:tcPr marL="5195" marR="5195" marT="51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ru-RU" sz="1100" b="0" i="0" u="none" strike="noStrike" dirty="0">
                          <a:solidFill>
                            <a:srgbClr val="000000"/>
                          </a:solidFill>
                          <a:latin typeface="Calibri"/>
                        </a:rPr>
                        <a:t>без внесения "</a:t>
                      </a:r>
                      <a:r>
                        <a:rPr lang="ru-RU" sz="1100" b="0" i="0" u="none" strike="noStrike" dirty="0" err="1">
                          <a:solidFill>
                            <a:srgbClr val="000000"/>
                          </a:solidFill>
                          <a:latin typeface="Calibri"/>
                        </a:rPr>
                        <a:t>Биогумус</a:t>
                      </a:r>
                      <a:r>
                        <a:rPr lang="ru-RU" sz="1100" b="0" i="0" u="none" strike="noStrike" dirty="0">
                          <a:solidFill>
                            <a:srgbClr val="000000"/>
                          </a:solidFill>
                          <a:latin typeface="Calibri"/>
                        </a:rPr>
                        <a:t>"</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500" b="1" i="0" u="none" strike="noStrike" dirty="0">
                          <a:solidFill>
                            <a:srgbClr val="000000"/>
                          </a:solidFill>
                          <a:latin typeface="Calibri"/>
                        </a:rPr>
                        <a:t>-</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500" b="1" i="0" u="none" strike="noStrike" dirty="0">
                          <a:solidFill>
                            <a:srgbClr val="000000"/>
                          </a:solidFill>
                          <a:latin typeface="Calibri"/>
                        </a:rPr>
                        <a:t>4,7</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500" b="1" i="0" u="none" strike="noStrike" dirty="0">
                          <a:solidFill>
                            <a:srgbClr val="000000"/>
                          </a:solidFill>
                          <a:latin typeface="Calibri"/>
                        </a:rPr>
                        <a:t>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500" b="1" i="0" u="none" strike="noStrike">
                          <a:solidFill>
                            <a:srgbClr val="000000"/>
                          </a:solidFill>
                          <a:latin typeface="Calibri"/>
                        </a:rPr>
                        <a:t> </a:t>
                      </a:r>
                    </a:p>
                  </a:txBody>
                  <a:tcPr marL="5195" marR="5195" marT="51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338023">
                <a:tc vMerge="1">
                  <a:txBody>
                    <a:bodyPr/>
                    <a:lstStyle/>
                    <a:p>
                      <a:endParaRPr lang="ru-RU"/>
                    </a:p>
                  </a:txBody>
                  <a:tcPr/>
                </a:tc>
                <a:tc>
                  <a:txBody>
                    <a:bodyPr/>
                    <a:lstStyle/>
                    <a:p>
                      <a:pPr algn="l" fontAlgn="b"/>
                      <a:r>
                        <a:rPr lang="ru-RU" sz="1100" b="0" i="0" u="none" strike="noStrike" dirty="0">
                          <a:solidFill>
                            <a:srgbClr val="000000"/>
                          </a:solidFill>
                          <a:latin typeface="Calibri"/>
                        </a:rPr>
                        <a:t>с внесением "</a:t>
                      </a:r>
                      <a:r>
                        <a:rPr lang="ru-RU" sz="1100" b="0" i="0" u="none" strike="noStrike" dirty="0" err="1">
                          <a:solidFill>
                            <a:srgbClr val="000000"/>
                          </a:solidFill>
                          <a:latin typeface="Calibri"/>
                        </a:rPr>
                        <a:t>Биогумус</a:t>
                      </a:r>
                      <a:r>
                        <a:rPr lang="ru-RU" sz="1100" b="0" i="0" u="none" strike="noStrike" dirty="0">
                          <a:solidFill>
                            <a:srgbClr val="000000"/>
                          </a:solidFill>
                          <a:latin typeface="Calibri"/>
                        </a:rPr>
                        <a:t>"</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500" b="1" i="0" u="none" strike="noStrike" dirty="0">
                          <a:solidFill>
                            <a:srgbClr val="000000"/>
                          </a:solidFill>
                          <a:latin typeface="Calibri"/>
                        </a:rPr>
                        <a:t>120</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500" b="1" i="0" u="none" strike="noStrike" dirty="0">
                          <a:solidFill>
                            <a:srgbClr val="000000"/>
                          </a:solidFill>
                          <a:latin typeface="Calibri"/>
                        </a:rPr>
                        <a:t>5,6</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500" b="1" i="0" u="none" strike="noStrike" dirty="0">
                          <a:solidFill>
                            <a:srgbClr val="000000"/>
                          </a:solidFill>
                          <a:latin typeface="Calibri"/>
                        </a:rPr>
                        <a:t>0,9</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500" b="1" i="0" u="none" strike="noStrike">
                          <a:solidFill>
                            <a:srgbClr val="000000"/>
                          </a:solidFill>
                          <a:latin typeface="Calibri"/>
                        </a:rPr>
                        <a:t>19</a:t>
                      </a:r>
                    </a:p>
                  </a:txBody>
                  <a:tcPr marL="5195" marR="5195" marT="51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338023">
                <a:tc rowSpan="2">
                  <a:txBody>
                    <a:bodyPr/>
                    <a:lstStyle/>
                    <a:p>
                      <a:pPr marL="72000" algn="l" fontAlgn="ctr"/>
                      <a:r>
                        <a:rPr lang="ru-RU" sz="1600" b="1" i="0" u="none" strike="noStrike" dirty="0">
                          <a:solidFill>
                            <a:srgbClr val="000000"/>
                          </a:solidFill>
                          <a:latin typeface="Calibri"/>
                        </a:rPr>
                        <a:t>Баклажан в теплицах</a:t>
                      </a:r>
                    </a:p>
                  </a:txBody>
                  <a:tcPr marL="5195" marR="5195" marT="51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ru-RU" sz="1100" b="0" i="0" u="none" strike="noStrike" dirty="0">
                          <a:solidFill>
                            <a:srgbClr val="000000"/>
                          </a:solidFill>
                          <a:latin typeface="Calibri"/>
                        </a:rPr>
                        <a:t>без внесения "</a:t>
                      </a:r>
                      <a:r>
                        <a:rPr lang="ru-RU" sz="1100" b="0" i="0" u="none" strike="noStrike" dirty="0" err="1">
                          <a:solidFill>
                            <a:srgbClr val="000000"/>
                          </a:solidFill>
                          <a:latin typeface="Calibri"/>
                        </a:rPr>
                        <a:t>Биогумус</a:t>
                      </a:r>
                      <a:r>
                        <a:rPr lang="ru-RU" sz="1100" b="0" i="0" u="none" strike="noStrike" dirty="0">
                          <a:solidFill>
                            <a:srgbClr val="000000"/>
                          </a:solidFill>
                          <a:latin typeface="Calibri"/>
                        </a:rPr>
                        <a:t>"</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500" b="1" i="0" u="none" strike="noStrike" dirty="0">
                          <a:solidFill>
                            <a:srgbClr val="000000"/>
                          </a:solidFill>
                          <a:latin typeface="Calibri"/>
                        </a:rPr>
                        <a:t>-</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500" b="1" i="0" u="none" strike="noStrike" dirty="0">
                          <a:solidFill>
                            <a:srgbClr val="000000"/>
                          </a:solidFill>
                          <a:latin typeface="Calibri"/>
                        </a:rPr>
                        <a:t>4,2</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500" b="1" i="0" u="none" strike="noStrike" dirty="0">
                          <a:solidFill>
                            <a:srgbClr val="000000"/>
                          </a:solidFill>
                          <a:latin typeface="Calibri"/>
                        </a:rPr>
                        <a:t>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500" b="1" i="0" u="none" strike="noStrike" dirty="0">
                          <a:solidFill>
                            <a:srgbClr val="000000"/>
                          </a:solidFill>
                          <a:latin typeface="Calibri"/>
                        </a:rPr>
                        <a:t> </a:t>
                      </a:r>
                    </a:p>
                  </a:txBody>
                  <a:tcPr marL="5195" marR="5195" marT="51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338023">
                <a:tc vMerge="1">
                  <a:txBody>
                    <a:bodyPr/>
                    <a:lstStyle/>
                    <a:p>
                      <a:endParaRPr lang="ru-RU"/>
                    </a:p>
                  </a:txBody>
                  <a:tcPr/>
                </a:tc>
                <a:tc>
                  <a:txBody>
                    <a:bodyPr/>
                    <a:lstStyle/>
                    <a:p>
                      <a:pPr algn="l" fontAlgn="b"/>
                      <a:r>
                        <a:rPr lang="ru-RU" sz="1100" b="0" i="0" u="none" strike="noStrike" dirty="0">
                          <a:solidFill>
                            <a:srgbClr val="000000"/>
                          </a:solidFill>
                          <a:latin typeface="Calibri"/>
                        </a:rPr>
                        <a:t>с внесением "</a:t>
                      </a:r>
                      <a:r>
                        <a:rPr lang="ru-RU" sz="1100" b="0" i="0" u="none" strike="noStrike" dirty="0" err="1">
                          <a:solidFill>
                            <a:srgbClr val="000000"/>
                          </a:solidFill>
                          <a:latin typeface="Calibri"/>
                        </a:rPr>
                        <a:t>Биогумус</a:t>
                      </a:r>
                      <a:r>
                        <a:rPr lang="ru-RU" sz="1100" b="0" i="0" u="none" strike="noStrike" dirty="0">
                          <a:solidFill>
                            <a:srgbClr val="000000"/>
                          </a:solidFill>
                          <a:latin typeface="Calibri"/>
                        </a:rPr>
                        <a:t>"</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500" b="1" i="0" u="none" strike="noStrike" dirty="0">
                          <a:solidFill>
                            <a:srgbClr val="000000"/>
                          </a:solidFill>
                          <a:latin typeface="Calibri"/>
                        </a:rPr>
                        <a:t>100</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500" b="1" i="0" u="none" strike="noStrike" dirty="0">
                          <a:solidFill>
                            <a:srgbClr val="000000"/>
                          </a:solidFill>
                          <a:latin typeface="Calibri"/>
                        </a:rPr>
                        <a:t>5,5</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500" b="1" i="0" u="none" strike="noStrike" dirty="0">
                          <a:solidFill>
                            <a:srgbClr val="000000"/>
                          </a:solidFill>
                          <a:latin typeface="Calibri"/>
                        </a:rPr>
                        <a:t>1,3</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500" b="1" i="0" u="none" strike="noStrike">
                          <a:solidFill>
                            <a:srgbClr val="000000"/>
                          </a:solidFill>
                          <a:latin typeface="Calibri"/>
                        </a:rPr>
                        <a:t>31</a:t>
                      </a:r>
                    </a:p>
                  </a:txBody>
                  <a:tcPr marL="5195" marR="5195" marT="51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338023">
                <a:tc rowSpan="2">
                  <a:txBody>
                    <a:bodyPr/>
                    <a:lstStyle/>
                    <a:p>
                      <a:pPr marL="72000" algn="l" fontAlgn="ctr"/>
                      <a:r>
                        <a:rPr lang="ru-RU" sz="1600" b="1" i="0" u="none" strike="noStrike" dirty="0">
                          <a:solidFill>
                            <a:srgbClr val="000000"/>
                          </a:solidFill>
                          <a:latin typeface="Calibri"/>
                        </a:rPr>
                        <a:t>Томат открытый грунт</a:t>
                      </a:r>
                    </a:p>
                  </a:txBody>
                  <a:tcPr marL="5195" marR="5195" marT="51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ru-RU" sz="1100" b="0" i="0" u="none" strike="noStrike" dirty="0">
                          <a:solidFill>
                            <a:srgbClr val="000000"/>
                          </a:solidFill>
                          <a:latin typeface="Calibri"/>
                        </a:rPr>
                        <a:t>без внесения "</a:t>
                      </a:r>
                      <a:r>
                        <a:rPr lang="ru-RU" sz="1100" b="0" i="0" u="none" strike="noStrike" dirty="0" err="1">
                          <a:solidFill>
                            <a:srgbClr val="000000"/>
                          </a:solidFill>
                          <a:latin typeface="Calibri"/>
                        </a:rPr>
                        <a:t>Биогумус</a:t>
                      </a:r>
                      <a:r>
                        <a:rPr lang="ru-RU" sz="1100" b="0" i="0" u="none" strike="noStrike" dirty="0">
                          <a:solidFill>
                            <a:srgbClr val="000000"/>
                          </a:solidFill>
                          <a:latin typeface="Calibri"/>
                        </a:rPr>
                        <a:t>"</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500" b="1" i="0" u="none" strike="noStrike" dirty="0">
                          <a:solidFill>
                            <a:srgbClr val="000000"/>
                          </a:solidFill>
                          <a:latin typeface="Calibri"/>
                        </a:rPr>
                        <a:t>-</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500" b="1" i="0" u="none" strike="noStrike" dirty="0">
                          <a:solidFill>
                            <a:srgbClr val="000000"/>
                          </a:solidFill>
                          <a:latin typeface="Calibri"/>
                        </a:rPr>
                        <a:t>3,1</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500" b="1" i="0" u="none" strike="noStrike" dirty="0">
                          <a:solidFill>
                            <a:srgbClr val="000000"/>
                          </a:solidFill>
                          <a:latin typeface="Calibri"/>
                        </a:rPr>
                        <a:t>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500" b="1" i="0" u="none" strike="noStrike">
                          <a:solidFill>
                            <a:srgbClr val="000000"/>
                          </a:solidFill>
                          <a:latin typeface="Calibri"/>
                        </a:rPr>
                        <a:t> </a:t>
                      </a:r>
                    </a:p>
                  </a:txBody>
                  <a:tcPr marL="5195" marR="5195" marT="51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338023">
                <a:tc vMerge="1">
                  <a:txBody>
                    <a:bodyPr/>
                    <a:lstStyle/>
                    <a:p>
                      <a:endParaRPr lang="ru-RU"/>
                    </a:p>
                  </a:txBody>
                  <a:tcPr/>
                </a:tc>
                <a:tc>
                  <a:txBody>
                    <a:bodyPr/>
                    <a:lstStyle/>
                    <a:p>
                      <a:pPr algn="l" fontAlgn="b"/>
                      <a:r>
                        <a:rPr lang="ru-RU" sz="1100" b="0" i="0" u="none" strike="noStrike" dirty="0">
                          <a:solidFill>
                            <a:srgbClr val="000000"/>
                          </a:solidFill>
                          <a:latin typeface="Calibri"/>
                        </a:rPr>
                        <a:t>с внесением "</a:t>
                      </a:r>
                      <a:r>
                        <a:rPr lang="ru-RU" sz="1100" b="0" i="0" u="none" strike="noStrike" dirty="0" err="1">
                          <a:solidFill>
                            <a:srgbClr val="000000"/>
                          </a:solidFill>
                          <a:latin typeface="Calibri"/>
                        </a:rPr>
                        <a:t>Биогумус</a:t>
                      </a:r>
                      <a:r>
                        <a:rPr lang="ru-RU" sz="1100" b="0" i="0" u="none" strike="noStrike" dirty="0">
                          <a:solidFill>
                            <a:srgbClr val="000000"/>
                          </a:solidFill>
                          <a:latin typeface="Calibri"/>
                        </a:rPr>
                        <a:t>"</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500" b="1" i="0" u="none" strike="noStrike" dirty="0">
                          <a:solidFill>
                            <a:srgbClr val="000000"/>
                          </a:solidFill>
                          <a:latin typeface="Calibri"/>
                        </a:rPr>
                        <a:t>100</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500" b="1" i="0" u="none" strike="noStrike" dirty="0">
                          <a:solidFill>
                            <a:srgbClr val="000000"/>
                          </a:solidFill>
                          <a:latin typeface="Calibri"/>
                        </a:rPr>
                        <a:t>4,4</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500" b="1" i="0" u="none" strike="noStrike" dirty="0">
                          <a:solidFill>
                            <a:srgbClr val="000000"/>
                          </a:solidFill>
                          <a:latin typeface="Calibri"/>
                        </a:rPr>
                        <a:t>1,3</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500" b="1" i="0" u="none" strike="noStrike">
                          <a:solidFill>
                            <a:srgbClr val="000000"/>
                          </a:solidFill>
                          <a:latin typeface="Calibri"/>
                        </a:rPr>
                        <a:t>42</a:t>
                      </a:r>
                    </a:p>
                  </a:txBody>
                  <a:tcPr marL="5195" marR="5195" marT="51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338023">
                <a:tc rowSpan="2">
                  <a:txBody>
                    <a:bodyPr/>
                    <a:lstStyle/>
                    <a:p>
                      <a:pPr marL="72000" algn="l" fontAlgn="ctr"/>
                      <a:r>
                        <a:rPr lang="ru-RU" sz="1600" b="1" i="0" u="none" strike="noStrike" dirty="0">
                          <a:solidFill>
                            <a:srgbClr val="000000"/>
                          </a:solidFill>
                          <a:latin typeface="Calibri"/>
                        </a:rPr>
                        <a:t>Огурец открытый грунт</a:t>
                      </a:r>
                    </a:p>
                  </a:txBody>
                  <a:tcPr marL="5195" marR="5195" marT="51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ru-RU" sz="1100" b="0" i="0" u="none" strike="noStrike" dirty="0">
                          <a:solidFill>
                            <a:srgbClr val="000000"/>
                          </a:solidFill>
                          <a:latin typeface="Calibri"/>
                        </a:rPr>
                        <a:t>без внесения "</a:t>
                      </a:r>
                      <a:r>
                        <a:rPr lang="ru-RU" sz="1100" b="0" i="0" u="none" strike="noStrike" dirty="0" err="1">
                          <a:solidFill>
                            <a:srgbClr val="000000"/>
                          </a:solidFill>
                          <a:latin typeface="Calibri"/>
                        </a:rPr>
                        <a:t>Биогумус</a:t>
                      </a:r>
                      <a:r>
                        <a:rPr lang="ru-RU" sz="1100" b="0" i="0" u="none" strike="noStrike" dirty="0">
                          <a:solidFill>
                            <a:srgbClr val="000000"/>
                          </a:solidFill>
                          <a:latin typeface="Calibri"/>
                        </a:rPr>
                        <a:t>"</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500" b="1" i="0" u="none" strike="noStrike" dirty="0">
                          <a:solidFill>
                            <a:srgbClr val="000000"/>
                          </a:solidFill>
                          <a:latin typeface="Calibri"/>
                        </a:rPr>
                        <a:t>-</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500" b="1" i="0" u="none" strike="noStrike" dirty="0">
                          <a:solidFill>
                            <a:srgbClr val="000000"/>
                          </a:solidFill>
                          <a:latin typeface="Calibri"/>
                        </a:rPr>
                        <a:t>5,3</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500" b="1" i="0" u="none" strike="noStrike" dirty="0">
                          <a:solidFill>
                            <a:srgbClr val="000000"/>
                          </a:solidFill>
                          <a:latin typeface="Calibri"/>
                        </a:rPr>
                        <a:t>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500" b="1" i="0" u="none" strike="noStrike">
                          <a:solidFill>
                            <a:srgbClr val="000000"/>
                          </a:solidFill>
                          <a:latin typeface="Calibri"/>
                        </a:rPr>
                        <a:t> </a:t>
                      </a:r>
                    </a:p>
                  </a:txBody>
                  <a:tcPr marL="5195" marR="5195" marT="51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338023">
                <a:tc vMerge="1">
                  <a:txBody>
                    <a:bodyPr/>
                    <a:lstStyle/>
                    <a:p>
                      <a:endParaRPr lang="ru-RU"/>
                    </a:p>
                  </a:txBody>
                  <a:tcPr/>
                </a:tc>
                <a:tc>
                  <a:txBody>
                    <a:bodyPr/>
                    <a:lstStyle/>
                    <a:p>
                      <a:pPr algn="l" fontAlgn="b"/>
                      <a:r>
                        <a:rPr lang="ru-RU" sz="1100" b="0" i="0" u="none" strike="noStrike" dirty="0">
                          <a:solidFill>
                            <a:srgbClr val="000000"/>
                          </a:solidFill>
                          <a:latin typeface="Calibri"/>
                        </a:rPr>
                        <a:t>с внесением "</a:t>
                      </a:r>
                      <a:r>
                        <a:rPr lang="ru-RU" sz="1100" b="0" i="0" u="none" strike="noStrike" dirty="0" err="1">
                          <a:solidFill>
                            <a:srgbClr val="000000"/>
                          </a:solidFill>
                          <a:latin typeface="Calibri"/>
                        </a:rPr>
                        <a:t>Биогумус</a:t>
                      </a:r>
                      <a:r>
                        <a:rPr lang="ru-RU" sz="1100" b="0" i="0" u="none" strike="noStrike" dirty="0">
                          <a:solidFill>
                            <a:srgbClr val="000000"/>
                          </a:solidFill>
                          <a:latin typeface="Calibri"/>
                        </a:rPr>
                        <a:t>"</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500" b="1" i="0" u="none" strike="noStrike" dirty="0">
                          <a:solidFill>
                            <a:srgbClr val="000000"/>
                          </a:solidFill>
                          <a:latin typeface="Calibri"/>
                        </a:rPr>
                        <a:t>80</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500" b="1" i="0" u="none" strike="noStrike" dirty="0">
                          <a:solidFill>
                            <a:srgbClr val="000000"/>
                          </a:solidFill>
                          <a:latin typeface="Calibri"/>
                        </a:rPr>
                        <a:t>7,8</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500" b="1" i="0" u="none" strike="noStrike" dirty="0">
                          <a:solidFill>
                            <a:srgbClr val="000000"/>
                          </a:solidFill>
                          <a:latin typeface="Calibri"/>
                        </a:rPr>
                        <a:t>2,5</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500" b="1" i="0" u="none" strike="noStrike" dirty="0">
                          <a:solidFill>
                            <a:srgbClr val="000000"/>
                          </a:solidFill>
                          <a:latin typeface="Calibri"/>
                        </a:rPr>
                        <a:t>47</a:t>
                      </a:r>
                    </a:p>
                  </a:txBody>
                  <a:tcPr marL="5195" marR="5195" marT="51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338023">
                <a:tc rowSpan="2">
                  <a:txBody>
                    <a:bodyPr/>
                    <a:lstStyle/>
                    <a:p>
                      <a:pPr marL="72000" algn="l" fontAlgn="ctr"/>
                      <a:r>
                        <a:rPr lang="ru-RU" sz="1600" b="1" i="0" u="none" strike="noStrike" dirty="0">
                          <a:solidFill>
                            <a:srgbClr val="000000"/>
                          </a:solidFill>
                          <a:latin typeface="Calibri"/>
                        </a:rPr>
                        <a:t>Арбуз открытый грунт</a:t>
                      </a:r>
                    </a:p>
                  </a:txBody>
                  <a:tcPr marL="5195" marR="5195" marT="519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ru-RU" sz="1100" b="0" i="0" u="none" strike="noStrike" dirty="0">
                          <a:solidFill>
                            <a:srgbClr val="000000"/>
                          </a:solidFill>
                          <a:latin typeface="Calibri"/>
                        </a:rPr>
                        <a:t>без внесения "</a:t>
                      </a:r>
                      <a:r>
                        <a:rPr lang="ru-RU" sz="1100" b="0" i="0" u="none" strike="noStrike" dirty="0" err="1">
                          <a:solidFill>
                            <a:srgbClr val="000000"/>
                          </a:solidFill>
                          <a:latin typeface="Calibri"/>
                        </a:rPr>
                        <a:t>Биогумус</a:t>
                      </a:r>
                      <a:r>
                        <a:rPr lang="ru-RU" sz="1100" b="0" i="0" u="none" strike="noStrike" dirty="0">
                          <a:solidFill>
                            <a:srgbClr val="000000"/>
                          </a:solidFill>
                          <a:latin typeface="Calibri"/>
                        </a:rPr>
                        <a:t>"</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500" b="1" i="0" u="none" strike="noStrike" dirty="0">
                          <a:solidFill>
                            <a:srgbClr val="000000"/>
                          </a:solidFill>
                          <a:latin typeface="Calibri"/>
                        </a:rPr>
                        <a:t>-</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500" b="1" i="0" u="none" strike="noStrike" dirty="0">
                          <a:solidFill>
                            <a:srgbClr val="000000"/>
                          </a:solidFill>
                          <a:latin typeface="Calibri"/>
                        </a:rPr>
                        <a:t>2,1</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500" b="1" i="0" u="none" strike="noStrike" dirty="0">
                          <a:solidFill>
                            <a:srgbClr val="000000"/>
                          </a:solidFill>
                          <a:latin typeface="Calibri"/>
                        </a:rPr>
                        <a:t> </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500" b="1" i="0" u="none" strike="noStrike" dirty="0">
                          <a:solidFill>
                            <a:srgbClr val="000000"/>
                          </a:solidFill>
                          <a:latin typeface="Calibri"/>
                        </a:rPr>
                        <a:t> </a:t>
                      </a:r>
                    </a:p>
                  </a:txBody>
                  <a:tcPr marL="5195" marR="5195" marT="51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338023">
                <a:tc vMerge="1">
                  <a:txBody>
                    <a:bodyPr/>
                    <a:lstStyle/>
                    <a:p>
                      <a:endParaRPr lang="ru-RU"/>
                    </a:p>
                  </a:txBody>
                  <a:tcPr/>
                </a:tc>
                <a:tc>
                  <a:txBody>
                    <a:bodyPr/>
                    <a:lstStyle/>
                    <a:p>
                      <a:pPr algn="l" fontAlgn="b"/>
                      <a:r>
                        <a:rPr lang="ru-RU" sz="1100" b="0" i="0" u="none" strike="noStrike" dirty="0">
                          <a:solidFill>
                            <a:srgbClr val="000000"/>
                          </a:solidFill>
                          <a:latin typeface="Calibri"/>
                        </a:rPr>
                        <a:t>с внесением "</a:t>
                      </a:r>
                      <a:r>
                        <a:rPr lang="ru-RU" sz="1100" b="0" i="0" u="none" strike="noStrike" dirty="0" err="1">
                          <a:solidFill>
                            <a:srgbClr val="000000"/>
                          </a:solidFill>
                          <a:latin typeface="Calibri"/>
                        </a:rPr>
                        <a:t>Биогумус</a:t>
                      </a:r>
                      <a:r>
                        <a:rPr lang="ru-RU" sz="1100" b="0" i="0" u="none" strike="noStrike" dirty="0">
                          <a:solidFill>
                            <a:srgbClr val="000000"/>
                          </a:solidFill>
                          <a:latin typeface="Calibri"/>
                        </a:rPr>
                        <a:t>"</a:t>
                      </a:r>
                    </a:p>
                  </a:txBody>
                  <a:tcPr marL="5195" marR="5195" marT="51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500" b="1" i="0" u="none" strike="noStrike" dirty="0">
                          <a:solidFill>
                            <a:srgbClr val="000000"/>
                          </a:solidFill>
                          <a:latin typeface="Calibri"/>
                        </a:rPr>
                        <a:t>100</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500" b="1" i="0" u="none" strike="noStrike" dirty="0">
                          <a:solidFill>
                            <a:srgbClr val="000000"/>
                          </a:solidFill>
                          <a:latin typeface="Calibri"/>
                        </a:rPr>
                        <a:t>2,9</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500" b="1" i="0" u="none" strike="noStrike" dirty="0">
                          <a:solidFill>
                            <a:srgbClr val="000000"/>
                          </a:solidFill>
                          <a:latin typeface="Calibri"/>
                        </a:rPr>
                        <a:t>0,8</a:t>
                      </a:r>
                    </a:p>
                  </a:txBody>
                  <a:tcPr marL="5195" marR="5195" marT="51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500" b="1" i="0" u="none" strike="noStrike" dirty="0">
                          <a:solidFill>
                            <a:srgbClr val="000000"/>
                          </a:solidFill>
                          <a:latin typeface="Calibri"/>
                        </a:rPr>
                        <a:t>28</a:t>
                      </a:r>
                    </a:p>
                  </a:txBody>
                  <a:tcPr marL="5195" marR="5195" marT="519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sp>
        <p:nvSpPr>
          <p:cNvPr id="7" name="Прямоугольник 6"/>
          <p:cNvSpPr/>
          <p:nvPr/>
        </p:nvSpPr>
        <p:spPr>
          <a:xfrm>
            <a:off x="476672" y="8244408"/>
            <a:ext cx="5832648" cy="707886"/>
          </a:xfrm>
          <a:prstGeom prst="rect">
            <a:avLst/>
          </a:prstGeom>
        </p:spPr>
        <p:txBody>
          <a:bodyPr wrap="square">
            <a:spAutoFit/>
          </a:bodyPr>
          <a:lstStyle/>
          <a:p>
            <a:pPr algn="r"/>
            <a:r>
              <a:rPr lang="en-US" sz="4000" dirty="0" smtClean="0">
                <a:solidFill>
                  <a:schemeClr val="accent2">
                    <a:lumMod val="60000"/>
                    <a:lumOff val="40000"/>
                  </a:schemeClr>
                </a:solidFill>
                <a:latin typeface="Times New Roman" pitchFamily="18" charset="0"/>
                <a:cs typeface="Times New Roman" pitchFamily="18" charset="0"/>
              </a:rPr>
              <a:t>www.agrobio.by</a:t>
            </a:r>
            <a:endParaRPr lang="ru-RU" sz="4000"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6000" t="10000" r="-56000"/>
          </a:stretch>
        </a:blip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08D910E-4612-422A-8669-7F2CBAE93626}" type="slidenum">
              <a:rPr lang="ru-RU" smtClean="0"/>
              <a:pPr/>
              <a:t>12</a:t>
            </a:fld>
            <a:endParaRPr lang="ru-RU"/>
          </a:p>
        </p:txBody>
      </p:sp>
      <p:graphicFrame>
        <p:nvGraphicFramePr>
          <p:cNvPr id="3" name="Таблица 2"/>
          <p:cNvGraphicFramePr>
            <a:graphicFrameLocks noGrp="1"/>
          </p:cNvGraphicFramePr>
          <p:nvPr/>
        </p:nvGraphicFramePr>
        <p:xfrm>
          <a:off x="188640" y="2699792"/>
          <a:ext cx="6480718" cy="4484761"/>
        </p:xfrm>
        <a:graphic>
          <a:graphicData uri="http://schemas.openxmlformats.org/drawingml/2006/table">
            <a:tbl>
              <a:tblPr>
                <a:effectLst>
                  <a:outerShdw blurRad="50800" dist="38100" dir="8100000" algn="tr" rotWithShape="0">
                    <a:prstClr val="black">
                      <a:alpha val="40000"/>
                    </a:prstClr>
                  </a:outerShdw>
                </a:effectLst>
              </a:tblPr>
              <a:tblGrid>
                <a:gridCol w="1205715"/>
                <a:gridCol w="1026533"/>
                <a:gridCol w="1081757"/>
                <a:gridCol w="1178313"/>
                <a:gridCol w="993711"/>
                <a:gridCol w="994689"/>
              </a:tblGrid>
              <a:tr h="1795241">
                <a:tc>
                  <a:txBody>
                    <a:bodyPr/>
                    <a:lstStyle/>
                    <a:p>
                      <a:pPr algn="ctr">
                        <a:lnSpc>
                          <a:spcPct val="115000"/>
                        </a:lnSpc>
                        <a:spcAft>
                          <a:spcPts val="0"/>
                        </a:spcAft>
                      </a:pPr>
                      <a:r>
                        <a:rPr lang="ru-RU" sz="1500" b="1" dirty="0">
                          <a:latin typeface="Times New Roman"/>
                          <a:ea typeface="Calibri"/>
                          <a:cs typeface="Times New Roman"/>
                        </a:rPr>
                        <a:t>Культура</a:t>
                      </a:r>
                      <a:endParaRPr lang="ru-RU" sz="1500" b="1"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500" b="1" dirty="0">
                          <a:latin typeface="Times New Roman"/>
                          <a:ea typeface="Calibri"/>
                          <a:cs typeface="Times New Roman"/>
                        </a:rPr>
                        <a:t>Место выращивания</a:t>
                      </a:r>
                      <a:endParaRPr lang="ru-RU" sz="1500" b="1"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500" b="1" dirty="0" smtClean="0">
                          <a:latin typeface="Times New Roman"/>
                          <a:ea typeface="Calibri"/>
                          <a:cs typeface="Times New Roman"/>
                        </a:rPr>
                        <a:t>Прибавка урожая, кг/сотку</a:t>
                      </a:r>
                      <a:endParaRPr lang="ru-RU" sz="1500" b="1"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500" b="1" dirty="0">
                          <a:latin typeface="Times New Roman"/>
                          <a:ea typeface="Calibri"/>
                          <a:cs typeface="Times New Roman"/>
                        </a:rPr>
                        <a:t>Выручка от реализации продукции, руб.</a:t>
                      </a:r>
                      <a:endParaRPr lang="ru-RU" sz="1500" b="1"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500" b="1" dirty="0">
                          <a:latin typeface="Times New Roman"/>
                          <a:ea typeface="Calibri"/>
                          <a:cs typeface="Times New Roman"/>
                        </a:rPr>
                        <a:t>Затраты на препарат и его внесения, руб.</a:t>
                      </a:r>
                      <a:endParaRPr lang="ru-RU" sz="1500" b="1"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500" b="1" dirty="0">
                          <a:latin typeface="Times New Roman"/>
                          <a:ea typeface="Calibri"/>
                          <a:cs typeface="Times New Roman"/>
                        </a:rPr>
                        <a:t>Чистый доход, руб.</a:t>
                      </a:r>
                      <a:endParaRPr lang="ru-RU" sz="1500" b="1"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336190">
                <a:tc>
                  <a:txBody>
                    <a:bodyPr/>
                    <a:lstStyle/>
                    <a:p>
                      <a:pPr>
                        <a:lnSpc>
                          <a:spcPct val="115000"/>
                        </a:lnSpc>
                        <a:spcAft>
                          <a:spcPts val="0"/>
                        </a:spcAft>
                      </a:pPr>
                      <a:r>
                        <a:rPr lang="ru-RU" sz="1600" b="1" dirty="0">
                          <a:latin typeface="Times New Roman"/>
                          <a:ea typeface="Calibri"/>
                          <a:cs typeface="Times New Roman"/>
                        </a:rPr>
                        <a:t>Огурец</a:t>
                      </a:r>
                      <a:endParaRPr lang="ru-RU" sz="1600" b="1"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rowSpan="4">
                  <a:txBody>
                    <a:bodyPr/>
                    <a:lstStyle/>
                    <a:p>
                      <a:pPr>
                        <a:lnSpc>
                          <a:spcPct val="115000"/>
                        </a:lnSpc>
                        <a:spcAft>
                          <a:spcPts val="0"/>
                        </a:spcAft>
                      </a:pPr>
                      <a:r>
                        <a:rPr lang="ru-RU" sz="1600" dirty="0">
                          <a:latin typeface="Times New Roman"/>
                          <a:ea typeface="Calibri"/>
                          <a:cs typeface="Times New Roman"/>
                        </a:rPr>
                        <a:t>теплица</a:t>
                      </a:r>
                      <a:endParaRPr lang="ru-RU" sz="1600"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600" dirty="0">
                          <a:latin typeface="Times New Roman"/>
                          <a:ea typeface="Calibri"/>
                          <a:cs typeface="Times New Roman"/>
                        </a:rPr>
                        <a:t>420</a:t>
                      </a:r>
                      <a:endParaRPr lang="ru-RU" sz="1600"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600" dirty="0">
                          <a:latin typeface="Times New Roman"/>
                          <a:ea typeface="Calibri"/>
                          <a:cs typeface="Times New Roman"/>
                        </a:rPr>
                        <a:t>378</a:t>
                      </a:r>
                      <a:endParaRPr lang="ru-RU" sz="1600"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600">
                          <a:latin typeface="Times New Roman"/>
                          <a:ea typeface="Calibri"/>
                          <a:cs typeface="Times New Roman"/>
                        </a:rPr>
                        <a:t>10,5</a:t>
                      </a:r>
                      <a:endParaRPr lang="ru-RU" sz="160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600" b="1" dirty="0">
                          <a:latin typeface="Times New Roman"/>
                          <a:ea typeface="Calibri"/>
                          <a:cs typeface="Times New Roman"/>
                        </a:rPr>
                        <a:t>367,5</a:t>
                      </a:r>
                      <a:endParaRPr lang="ru-RU" sz="1600" b="1"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336190">
                <a:tc>
                  <a:txBody>
                    <a:bodyPr/>
                    <a:lstStyle/>
                    <a:p>
                      <a:pPr>
                        <a:lnSpc>
                          <a:spcPct val="115000"/>
                        </a:lnSpc>
                        <a:spcAft>
                          <a:spcPts val="0"/>
                        </a:spcAft>
                      </a:pPr>
                      <a:r>
                        <a:rPr lang="ru-RU" sz="1600" b="1" dirty="0">
                          <a:latin typeface="Times New Roman"/>
                          <a:ea typeface="Calibri"/>
                          <a:cs typeface="Times New Roman"/>
                        </a:rPr>
                        <a:t>Томат</a:t>
                      </a:r>
                      <a:endParaRPr lang="ru-RU" sz="1600" b="1"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vMerge="1">
                  <a:txBody>
                    <a:bodyPr/>
                    <a:lstStyle/>
                    <a:p>
                      <a:endParaRPr lang="ru-RU"/>
                    </a:p>
                  </a:txBody>
                  <a:tcPr/>
                </a:tc>
                <a:tc>
                  <a:txBody>
                    <a:bodyPr/>
                    <a:lstStyle/>
                    <a:p>
                      <a:pPr algn="ctr">
                        <a:lnSpc>
                          <a:spcPct val="115000"/>
                        </a:lnSpc>
                        <a:spcAft>
                          <a:spcPts val="0"/>
                        </a:spcAft>
                      </a:pPr>
                      <a:r>
                        <a:rPr lang="ru-RU" sz="1600" dirty="0">
                          <a:latin typeface="Times New Roman"/>
                          <a:ea typeface="Calibri"/>
                          <a:cs typeface="Times New Roman"/>
                        </a:rPr>
                        <a:t>330</a:t>
                      </a:r>
                      <a:endParaRPr lang="ru-RU" sz="1600"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600" dirty="0">
                          <a:latin typeface="Times New Roman"/>
                          <a:ea typeface="Calibri"/>
                          <a:cs typeface="Times New Roman"/>
                        </a:rPr>
                        <a:t>297</a:t>
                      </a:r>
                      <a:endParaRPr lang="ru-RU" sz="1600"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600" dirty="0">
                          <a:latin typeface="Times New Roman"/>
                          <a:ea typeface="Calibri"/>
                          <a:cs typeface="Times New Roman"/>
                        </a:rPr>
                        <a:t>9,3</a:t>
                      </a:r>
                      <a:endParaRPr lang="ru-RU" sz="1600"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600" b="1" dirty="0">
                          <a:latin typeface="Times New Roman"/>
                          <a:ea typeface="Calibri"/>
                          <a:cs typeface="Times New Roman"/>
                        </a:rPr>
                        <a:t>287,7</a:t>
                      </a:r>
                      <a:endParaRPr lang="ru-RU" sz="1600" b="1"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672380">
                <a:tc>
                  <a:txBody>
                    <a:bodyPr/>
                    <a:lstStyle/>
                    <a:p>
                      <a:pPr>
                        <a:lnSpc>
                          <a:spcPct val="115000"/>
                        </a:lnSpc>
                        <a:spcAft>
                          <a:spcPts val="0"/>
                        </a:spcAft>
                      </a:pPr>
                      <a:r>
                        <a:rPr lang="ru-RU" sz="1600" b="1" dirty="0">
                          <a:latin typeface="Times New Roman"/>
                          <a:ea typeface="Calibri"/>
                          <a:cs typeface="Times New Roman"/>
                        </a:rPr>
                        <a:t>Перец сладкий</a:t>
                      </a:r>
                      <a:endParaRPr lang="ru-RU" sz="1600" b="1"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vMerge="1">
                  <a:txBody>
                    <a:bodyPr/>
                    <a:lstStyle/>
                    <a:p>
                      <a:endParaRPr lang="ru-RU"/>
                    </a:p>
                  </a:txBody>
                  <a:tcPr/>
                </a:tc>
                <a:tc>
                  <a:txBody>
                    <a:bodyPr/>
                    <a:lstStyle/>
                    <a:p>
                      <a:pPr algn="ctr">
                        <a:lnSpc>
                          <a:spcPct val="115000"/>
                        </a:lnSpc>
                        <a:spcAft>
                          <a:spcPts val="0"/>
                        </a:spcAft>
                      </a:pPr>
                      <a:r>
                        <a:rPr lang="ru-RU" sz="1600" dirty="0">
                          <a:latin typeface="Times New Roman"/>
                          <a:ea typeface="Calibri"/>
                          <a:cs typeface="Times New Roman"/>
                        </a:rPr>
                        <a:t>90</a:t>
                      </a:r>
                      <a:endParaRPr lang="ru-RU" sz="1600"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600" dirty="0">
                          <a:latin typeface="Times New Roman"/>
                          <a:ea typeface="Calibri"/>
                          <a:cs typeface="Times New Roman"/>
                        </a:rPr>
                        <a:t>108</a:t>
                      </a:r>
                      <a:endParaRPr lang="ru-RU" sz="1600"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600" dirty="0">
                          <a:latin typeface="Times New Roman"/>
                          <a:ea typeface="Calibri"/>
                          <a:cs typeface="Times New Roman"/>
                        </a:rPr>
                        <a:t>9,3</a:t>
                      </a:r>
                      <a:endParaRPr lang="ru-RU" sz="1600"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600" b="1" dirty="0">
                          <a:latin typeface="Times New Roman"/>
                          <a:ea typeface="Calibri"/>
                          <a:cs typeface="Times New Roman"/>
                        </a:rPr>
                        <a:t>98,7</a:t>
                      </a:r>
                      <a:endParaRPr lang="ru-RU" sz="1600" b="1"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336190">
                <a:tc>
                  <a:txBody>
                    <a:bodyPr/>
                    <a:lstStyle/>
                    <a:p>
                      <a:pPr>
                        <a:lnSpc>
                          <a:spcPct val="115000"/>
                        </a:lnSpc>
                        <a:spcAft>
                          <a:spcPts val="0"/>
                        </a:spcAft>
                      </a:pPr>
                      <a:r>
                        <a:rPr lang="ru-RU" sz="1600" b="1" dirty="0">
                          <a:latin typeface="Times New Roman"/>
                          <a:ea typeface="Calibri"/>
                          <a:cs typeface="Times New Roman"/>
                        </a:rPr>
                        <a:t>Баклажан</a:t>
                      </a:r>
                      <a:endParaRPr lang="ru-RU" sz="1600" b="1"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vMerge="1">
                  <a:txBody>
                    <a:bodyPr/>
                    <a:lstStyle/>
                    <a:p>
                      <a:endParaRPr lang="ru-RU"/>
                    </a:p>
                  </a:txBody>
                  <a:tcPr/>
                </a:tc>
                <a:tc>
                  <a:txBody>
                    <a:bodyPr/>
                    <a:lstStyle/>
                    <a:p>
                      <a:pPr algn="ctr">
                        <a:lnSpc>
                          <a:spcPct val="115000"/>
                        </a:lnSpc>
                        <a:spcAft>
                          <a:spcPts val="0"/>
                        </a:spcAft>
                      </a:pPr>
                      <a:r>
                        <a:rPr lang="ru-RU" sz="1600" dirty="0">
                          <a:latin typeface="Times New Roman"/>
                          <a:ea typeface="Calibri"/>
                          <a:cs typeface="Times New Roman"/>
                        </a:rPr>
                        <a:t>130</a:t>
                      </a:r>
                      <a:endParaRPr lang="ru-RU" sz="1600"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600" dirty="0">
                          <a:latin typeface="Times New Roman"/>
                          <a:ea typeface="Calibri"/>
                          <a:cs typeface="Times New Roman"/>
                        </a:rPr>
                        <a:t>156</a:t>
                      </a:r>
                      <a:endParaRPr lang="ru-RU" sz="1600"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600" dirty="0">
                          <a:latin typeface="Times New Roman"/>
                          <a:ea typeface="Calibri"/>
                          <a:cs typeface="Times New Roman"/>
                        </a:rPr>
                        <a:t>10,5</a:t>
                      </a:r>
                      <a:endParaRPr lang="ru-RU" sz="1600"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600" b="1" dirty="0">
                          <a:latin typeface="Times New Roman"/>
                          <a:ea typeface="Calibri"/>
                          <a:cs typeface="Times New Roman"/>
                        </a:rPr>
                        <a:t>145,5</a:t>
                      </a:r>
                      <a:endParaRPr lang="ru-RU" sz="1600" b="1"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336190">
                <a:tc>
                  <a:txBody>
                    <a:bodyPr/>
                    <a:lstStyle/>
                    <a:p>
                      <a:pPr>
                        <a:lnSpc>
                          <a:spcPct val="115000"/>
                        </a:lnSpc>
                        <a:spcAft>
                          <a:spcPts val="0"/>
                        </a:spcAft>
                      </a:pPr>
                      <a:r>
                        <a:rPr lang="ru-RU" sz="1600" b="1" dirty="0">
                          <a:latin typeface="Times New Roman"/>
                          <a:ea typeface="Calibri"/>
                          <a:cs typeface="Times New Roman"/>
                        </a:rPr>
                        <a:t>Огурец</a:t>
                      </a:r>
                      <a:endParaRPr lang="ru-RU" sz="1600" b="1"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rowSpan="3">
                  <a:txBody>
                    <a:bodyPr/>
                    <a:lstStyle/>
                    <a:p>
                      <a:pPr>
                        <a:lnSpc>
                          <a:spcPct val="115000"/>
                        </a:lnSpc>
                        <a:spcAft>
                          <a:spcPts val="0"/>
                        </a:spcAft>
                      </a:pPr>
                      <a:r>
                        <a:rPr lang="ru-RU" sz="1600" dirty="0">
                          <a:latin typeface="Times New Roman"/>
                          <a:ea typeface="Calibri"/>
                          <a:cs typeface="Times New Roman"/>
                        </a:rPr>
                        <a:t>о</a:t>
                      </a:r>
                      <a:r>
                        <a:rPr lang="ru-RU" sz="1600" dirty="0" smtClean="0">
                          <a:latin typeface="Times New Roman"/>
                          <a:ea typeface="Calibri"/>
                          <a:cs typeface="Times New Roman"/>
                        </a:rPr>
                        <a:t>ткрытый </a:t>
                      </a:r>
                      <a:r>
                        <a:rPr lang="ru-RU" sz="1600" dirty="0">
                          <a:latin typeface="Times New Roman"/>
                          <a:ea typeface="Calibri"/>
                          <a:cs typeface="Times New Roman"/>
                        </a:rPr>
                        <a:t>грунт</a:t>
                      </a:r>
                      <a:endParaRPr lang="ru-RU" sz="1600"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600" dirty="0">
                          <a:latin typeface="Times New Roman"/>
                          <a:ea typeface="Calibri"/>
                          <a:cs typeface="Times New Roman"/>
                        </a:rPr>
                        <a:t>250</a:t>
                      </a:r>
                      <a:endParaRPr lang="ru-RU" sz="1600"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600">
                          <a:latin typeface="Times New Roman"/>
                          <a:ea typeface="Calibri"/>
                          <a:cs typeface="Times New Roman"/>
                        </a:rPr>
                        <a:t>150</a:t>
                      </a:r>
                      <a:endParaRPr lang="ru-RU" sz="160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600" dirty="0">
                          <a:latin typeface="Times New Roman"/>
                          <a:ea typeface="Calibri"/>
                          <a:cs typeface="Times New Roman"/>
                        </a:rPr>
                        <a:t>7,5</a:t>
                      </a:r>
                      <a:endParaRPr lang="ru-RU" sz="1600"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600" b="1" dirty="0">
                          <a:latin typeface="Times New Roman"/>
                          <a:ea typeface="Calibri"/>
                          <a:cs typeface="Times New Roman"/>
                        </a:rPr>
                        <a:t>142,5</a:t>
                      </a:r>
                      <a:endParaRPr lang="ru-RU" sz="1600" b="1"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336190">
                <a:tc>
                  <a:txBody>
                    <a:bodyPr/>
                    <a:lstStyle/>
                    <a:p>
                      <a:pPr>
                        <a:lnSpc>
                          <a:spcPct val="115000"/>
                        </a:lnSpc>
                        <a:spcAft>
                          <a:spcPts val="0"/>
                        </a:spcAft>
                      </a:pPr>
                      <a:r>
                        <a:rPr lang="ru-RU" sz="1600" b="1" dirty="0">
                          <a:latin typeface="Times New Roman"/>
                          <a:ea typeface="Calibri"/>
                          <a:cs typeface="Times New Roman"/>
                        </a:rPr>
                        <a:t>Томат</a:t>
                      </a:r>
                      <a:endParaRPr lang="ru-RU" sz="1600" b="1"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vMerge="1">
                  <a:txBody>
                    <a:bodyPr/>
                    <a:lstStyle/>
                    <a:p>
                      <a:endParaRPr lang="ru-RU"/>
                    </a:p>
                  </a:txBody>
                  <a:tcPr/>
                </a:tc>
                <a:tc>
                  <a:txBody>
                    <a:bodyPr/>
                    <a:lstStyle/>
                    <a:p>
                      <a:pPr algn="ctr">
                        <a:lnSpc>
                          <a:spcPct val="115000"/>
                        </a:lnSpc>
                        <a:spcAft>
                          <a:spcPts val="0"/>
                        </a:spcAft>
                      </a:pPr>
                      <a:r>
                        <a:rPr lang="ru-RU" sz="1600" dirty="0">
                          <a:latin typeface="Times New Roman"/>
                          <a:ea typeface="Calibri"/>
                          <a:cs typeface="Times New Roman"/>
                        </a:rPr>
                        <a:t>130</a:t>
                      </a:r>
                      <a:endParaRPr lang="ru-RU" sz="1600"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600" dirty="0">
                          <a:latin typeface="Times New Roman"/>
                          <a:ea typeface="Calibri"/>
                          <a:cs typeface="Times New Roman"/>
                        </a:rPr>
                        <a:t>104</a:t>
                      </a:r>
                      <a:endParaRPr lang="ru-RU" sz="1600"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600" dirty="0">
                          <a:latin typeface="Times New Roman"/>
                          <a:ea typeface="Calibri"/>
                          <a:cs typeface="Times New Roman"/>
                        </a:rPr>
                        <a:t>7,0</a:t>
                      </a:r>
                      <a:endParaRPr lang="ru-RU" sz="1600"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600" b="1" dirty="0">
                          <a:latin typeface="Times New Roman"/>
                          <a:ea typeface="Calibri"/>
                          <a:cs typeface="Times New Roman"/>
                        </a:rPr>
                        <a:t>97,0</a:t>
                      </a:r>
                      <a:endParaRPr lang="ru-RU" sz="1600" b="1"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336190">
                <a:tc>
                  <a:txBody>
                    <a:bodyPr/>
                    <a:lstStyle/>
                    <a:p>
                      <a:pPr>
                        <a:lnSpc>
                          <a:spcPct val="115000"/>
                        </a:lnSpc>
                        <a:spcAft>
                          <a:spcPts val="0"/>
                        </a:spcAft>
                      </a:pPr>
                      <a:r>
                        <a:rPr lang="ru-RU" sz="1600" b="1" dirty="0">
                          <a:latin typeface="Times New Roman"/>
                          <a:ea typeface="Calibri"/>
                          <a:cs typeface="Times New Roman"/>
                        </a:rPr>
                        <a:t>Арбуз</a:t>
                      </a:r>
                      <a:endParaRPr lang="ru-RU" sz="1600" b="1"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vMerge="1">
                  <a:txBody>
                    <a:bodyPr/>
                    <a:lstStyle/>
                    <a:p>
                      <a:endParaRPr lang="ru-RU"/>
                    </a:p>
                  </a:txBody>
                  <a:tcPr/>
                </a:tc>
                <a:tc>
                  <a:txBody>
                    <a:bodyPr/>
                    <a:lstStyle/>
                    <a:p>
                      <a:pPr algn="ctr">
                        <a:lnSpc>
                          <a:spcPct val="115000"/>
                        </a:lnSpc>
                        <a:spcAft>
                          <a:spcPts val="0"/>
                        </a:spcAft>
                      </a:pPr>
                      <a:r>
                        <a:rPr lang="ru-RU" sz="1600">
                          <a:latin typeface="Times New Roman"/>
                          <a:ea typeface="Calibri"/>
                          <a:cs typeface="Times New Roman"/>
                        </a:rPr>
                        <a:t>80</a:t>
                      </a:r>
                      <a:endParaRPr lang="ru-RU" sz="160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600" dirty="0">
                          <a:latin typeface="Times New Roman"/>
                          <a:ea typeface="Calibri"/>
                          <a:cs typeface="Times New Roman"/>
                        </a:rPr>
                        <a:t>112</a:t>
                      </a:r>
                      <a:endParaRPr lang="ru-RU" sz="1600"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600" dirty="0">
                          <a:latin typeface="Times New Roman"/>
                          <a:ea typeface="Calibri"/>
                          <a:cs typeface="Times New Roman"/>
                        </a:rPr>
                        <a:t>7,5</a:t>
                      </a:r>
                      <a:endParaRPr lang="ru-RU" sz="1600"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600" b="1" dirty="0">
                          <a:latin typeface="Times New Roman"/>
                          <a:ea typeface="Calibri"/>
                          <a:cs typeface="Times New Roman"/>
                        </a:rPr>
                        <a:t>104,5</a:t>
                      </a:r>
                      <a:endParaRPr lang="ru-RU" sz="1600" b="1"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sp>
        <p:nvSpPr>
          <p:cNvPr id="1025" name="Rectangle 1"/>
          <p:cNvSpPr>
            <a:spLocks noChangeArrowheads="1"/>
          </p:cNvSpPr>
          <p:nvPr/>
        </p:nvSpPr>
        <p:spPr bwMode="auto">
          <a:xfrm>
            <a:off x="0" y="614506"/>
            <a:ext cx="659735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Э</a:t>
            </a:r>
            <a:r>
              <a:rPr kumimoji="0" lang="ru-RU" sz="2400" b="1" i="1" u="none" strike="noStrike" cap="none" normalizeH="0" baseline="0" dirty="0" smtClean="0" bmk="">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кономическая эффективность </a:t>
            </a:r>
            <a:r>
              <a:rPr kumimoji="0" lang="ru-RU" sz="2400" b="1"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использования удобрения «</a:t>
            </a:r>
            <a:r>
              <a:rPr kumimoji="0" lang="ru-RU" sz="2400" b="1"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Биогумус</a:t>
            </a:r>
            <a:r>
              <a:rPr kumimoji="0" lang="ru-RU" sz="2400" b="1"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под овощные культуры в открытом грунте и теплицах, на расчетную площадь 100м</a:t>
            </a:r>
            <a:r>
              <a:rPr kumimoji="0" lang="ru-RU" sz="2400" b="1" i="1" u="none" strike="noStrike" cap="none" normalizeH="0" baseline="3000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2</a:t>
            </a:r>
            <a:r>
              <a:rPr kumimoji="0" lang="ru-RU" sz="2400" b="1"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(1 сотку)</a:t>
            </a:r>
            <a:endParaRPr kumimoji="0" lang="ru-RU" sz="2400" b="1"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Прямоугольник 4"/>
          <p:cNvSpPr/>
          <p:nvPr/>
        </p:nvSpPr>
        <p:spPr>
          <a:xfrm>
            <a:off x="404664" y="8100392"/>
            <a:ext cx="5760640" cy="707886"/>
          </a:xfrm>
          <a:prstGeom prst="rect">
            <a:avLst/>
          </a:prstGeom>
        </p:spPr>
        <p:txBody>
          <a:bodyPr wrap="square">
            <a:spAutoFit/>
          </a:bodyPr>
          <a:lstStyle/>
          <a:p>
            <a:pPr algn="r"/>
            <a:r>
              <a:rPr lang="en-US" sz="4000" dirty="0" smtClean="0">
                <a:solidFill>
                  <a:schemeClr val="accent2">
                    <a:lumMod val="60000"/>
                    <a:lumOff val="40000"/>
                  </a:schemeClr>
                </a:solidFill>
                <a:latin typeface="Times New Roman" pitchFamily="18" charset="0"/>
                <a:cs typeface="Times New Roman" pitchFamily="18" charset="0"/>
              </a:rPr>
              <a:t>www.agrobio.by</a:t>
            </a:r>
            <a:endParaRPr lang="ru-RU" sz="4000"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0" t="10000" r="-50000" b="-10000"/>
          </a:stretch>
        </a:blip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08D910E-4612-422A-8669-7F2CBAE93626}" type="slidenum">
              <a:rPr lang="ru-RU" smtClean="0"/>
              <a:pPr/>
              <a:t>13</a:t>
            </a:fld>
            <a:endParaRPr lang="ru-RU"/>
          </a:p>
        </p:txBody>
      </p:sp>
      <p:graphicFrame>
        <p:nvGraphicFramePr>
          <p:cNvPr id="8" name="Таблица 7"/>
          <p:cNvGraphicFramePr>
            <a:graphicFrameLocks noGrp="1"/>
          </p:cNvGraphicFramePr>
          <p:nvPr/>
        </p:nvGraphicFramePr>
        <p:xfrm>
          <a:off x="188640" y="1979711"/>
          <a:ext cx="6408713" cy="6293732"/>
        </p:xfrm>
        <a:graphic>
          <a:graphicData uri="http://schemas.openxmlformats.org/drawingml/2006/table">
            <a:tbl>
              <a:tblPr/>
              <a:tblGrid>
                <a:gridCol w="2136238"/>
                <a:gridCol w="922466"/>
                <a:gridCol w="1238047"/>
                <a:gridCol w="703603"/>
                <a:gridCol w="708202"/>
                <a:gridCol w="700157"/>
              </a:tblGrid>
              <a:tr h="194626">
                <a:tc rowSpan="2">
                  <a:txBody>
                    <a:bodyPr/>
                    <a:lstStyle/>
                    <a:p>
                      <a:pPr algn="ctr" fontAlgn="ctr"/>
                      <a:r>
                        <a:rPr lang="ru-RU" sz="1200" b="1" i="0" u="none" strike="noStrike" dirty="0">
                          <a:solidFill>
                            <a:srgbClr val="000000"/>
                          </a:solidFill>
                          <a:latin typeface="Times New Roman" pitchFamily="18" charset="0"/>
                          <a:cs typeface="Times New Roman" pitchFamily="18" charset="0"/>
                        </a:rPr>
                        <a:t>Культура</a:t>
                      </a:r>
                    </a:p>
                  </a:txBody>
                  <a:tcPr marL="5208" marR="5208" marT="5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rowSpan="2">
                  <a:txBody>
                    <a:bodyPr/>
                    <a:lstStyle/>
                    <a:p>
                      <a:pPr algn="ctr" fontAlgn="ctr"/>
                      <a:r>
                        <a:rPr lang="ru-RU" sz="1200" b="1" i="0" u="none" strike="noStrike" dirty="0">
                          <a:solidFill>
                            <a:srgbClr val="000000"/>
                          </a:solidFill>
                          <a:latin typeface="Times New Roman" pitchFamily="18" charset="0"/>
                          <a:cs typeface="Times New Roman" pitchFamily="18" charset="0"/>
                        </a:rPr>
                        <a:t>Вариант</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rowSpan="2">
                  <a:txBody>
                    <a:bodyPr/>
                    <a:lstStyle/>
                    <a:p>
                      <a:pPr algn="ctr" fontAlgn="ctr"/>
                      <a:r>
                        <a:rPr lang="ru-RU" sz="1200" b="1" i="0" u="none" strike="noStrike" dirty="0">
                          <a:solidFill>
                            <a:srgbClr val="000000"/>
                          </a:solidFill>
                          <a:latin typeface="Times New Roman" pitchFamily="18" charset="0"/>
                          <a:cs typeface="Times New Roman" pitchFamily="18" charset="0"/>
                        </a:rPr>
                        <a:t>Доза препарата, мл/10л </a:t>
                      </a:r>
                      <a:r>
                        <a:rPr lang="ru-RU" sz="1200" b="1" i="0" u="none" strike="noStrike" dirty="0" smtClean="0">
                          <a:solidFill>
                            <a:srgbClr val="000000"/>
                          </a:solidFill>
                          <a:latin typeface="Times New Roman" pitchFamily="18" charset="0"/>
                          <a:cs typeface="Times New Roman" pitchFamily="18" charset="0"/>
                        </a:rPr>
                        <a:t>воды,</a:t>
                      </a:r>
                      <a:r>
                        <a:rPr lang="ru-RU" sz="1200" b="1" i="0" u="none" strike="noStrike" dirty="0" smtClean="0">
                          <a:solidFill>
                            <a:srgbClr val="000000"/>
                          </a:solidFill>
                          <a:latin typeface="Calibri"/>
                        </a:rPr>
                        <a:t> </a:t>
                      </a:r>
                    </a:p>
                    <a:p>
                      <a:pPr algn="ctr" fontAlgn="ctr"/>
                      <a:r>
                        <a:rPr lang="ru-RU" sz="1200" b="1" i="0" u="none" strike="noStrike" dirty="0" smtClean="0">
                          <a:solidFill>
                            <a:srgbClr val="000000"/>
                          </a:solidFill>
                          <a:latin typeface="Calibri"/>
                        </a:rPr>
                        <a:t> 3-4 раза за вегетационный</a:t>
                      </a:r>
                      <a:r>
                        <a:rPr lang="ru-RU" sz="1200" b="1" i="0" u="none" strike="noStrike" baseline="0" dirty="0" smtClean="0">
                          <a:solidFill>
                            <a:srgbClr val="000000"/>
                          </a:solidFill>
                          <a:latin typeface="Calibri"/>
                        </a:rPr>
                        <a:t>  период</a:t>
                      </a:r>
                      <a:r>
                        <a:rPr lang="ru-RU" sz="1200" b="1" i="0" u="none" strike="noStrike" baseline="0" dirty="0" smtClean="0">
                          <a:solidFill>
                            <a:srgbClr val="000000"/>
                          </a:solidFill>
                          <a:latin typeface="Times New Roman" pitchFamily="18" charset="0"/>
                          <a:cs typeface="Times New Roman" pitchFamily="18" charset="0"/>
                        </a:rPr>
                        <a:t> </a:t>
                      </a:r>
                      <a:endParaRPr lang="ru-RU" sz="1200" b="1" i="0" u="none" strike="noStrike" dirty="0">
                        <a:solidFill>
                          <a:srgbClr val="000000"/>
                        </a:solidFill>
                        <a:latin typeface="Times New Roman" pitchFamily="18" charset="0"/>
                        <a:cs typeface="Times New Roman" pitchFamily="18" charset="0"/>
                      </a:endParaRP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rowSpan="2">
                  <a:txBody>
                    <a:bodyPr/>
                    <a:lstStyle/>
                    <a:p>
                      <a:pPr algn="ctr" fontAlgn="ctr"/>
                      <a:r>
                        <a:rPr lang="ru-RU" sz="1200" b="1" i="0" u="none" strike="noStrike" dirty="0">
                          <a:solidFill>
                            <a:srgbClr val="000000"/>
                          </a:solidFill>
                          <a:latin typeface="Times New Roman" pitchFamily="18" charset="0"/>
                          <a:cs typeface="Times New Roman" pitchFamily="18" charset="0"/>
                        </a:rPr>
                        <a:t>Урожайность, кг/м2</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gridSpan="2">
                  <a:txBody>
                    <a:bodyPr/>
                    <a:lstStyle/>
                    <a:p>
                      <a:pPr algn="ctr" fontAlgn="ctr"/>
                      <a:r>
                        <a:rPr lang="ru-RU" sz="1200" b="1" i="0" u="none" strike="noStrike" dirty="0">
                          <a:solidFill>
                            <a:srgbClr val="000000"/>
                          </a:solidFill>
                          <a:latin typeface="Times New Roman" pitchFamily="18" charset="0"/>
                          <a:cs typeface="Times New Roman" pitchFamily="18" charset="0"/>
                        </a:rPr>
                        <a:t>Прибавка</a:t>
                      </a:r>
                    </a:p>
                  </a:txBody>
                  <a:tcPr marL="5208" marR="5208" marT="5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endParaRPr lang="ru-RU"/>
                    </a:p>
                  </a:txBody>
                  <a:tcPr/>
                </a:tc>
              </a:tr>
              <a:tr h="69594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200" b="1" i="0" u="none" strike="noStrike" dirty="0">
                          <a:solidFill>
                            <a:srgbClr val="000000"/>
                          </a:solidFill>
                          <a:latin typeface="Times New Roman" pitchFamily="18" charset="0"/>
                          <a:cs typeface="Times New Roman" pitchFamily="18" charset="0"/>
                        </a:rPr>
                        <a:t>кг/м2</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200" b="1" i="0" u="none" strike="noStrike" dirty="0">
                          <a:solidFill>
                            <a:srgbClr val="000000"/>
                          </a:solidFill>
                          <a:latin typeface="Times New Roman" pitchFamily="18" charset="0"/>
                          <a:cs typeface="Times New Roman" pitchFamily="18" charset="0"/>
                        </a:rPr>
                        <a:t>%</a:t>
                      </a:r>
                    </a:p>
                  </a:txBody>
                  <a:tcPr marL="5208" marR="5208" marT="5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383866">
                <a:tc rowSpan="2">
                  <a:txBody>
                    <a:bodyPr/>
                    <a:lstStyle/>
                    <a:p>
                      <a:pPr marL="72000" algn="l" fontAlgn="ctr"/>
                      <a:r>
                        <a:rPr lang="ru-RU" sz="1600" b="1" i="0" u="none" strike="noStrike" dirty="0">
                          <a:solidFill>
                            <a:srgbClr val="000000"/>
                          </a:solidFill>
                          <a:latin typeface="Times New Roman" pitchFamily="18" charset="0"/>
                          <a:cs typeface="Times New Roman" pitchFamily="18" charset="0"/>
                        </a:rPr>
                        <a:t>Огурец в теплицах</a:t>
                      </a:r>
                    </a:p>
                  </a:txBody>
                  <a:tcPr marL="5208" marR="5208" marT="5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
                      <a:r>
                        <a:rPr lang="ru-RU" sz="1200" b="0" i="0" u="none" strike="noStrike" dirty="0">
                          <a:solidFill>
                            <a:srgbClr val="000000"/>
                          </a:solidFill>
                          <a:latin typeface="Times New Roman" pitchFamily="18" charset="0"/>
                          <a:cs typeface="Times New Roman" pitchFamily="18" charset="0"/>
                        </a:rPr>
                        <a:t>без внесения "</a:t>
                      </a:r>
                      <a:r>
                        <a:rPr lang="ru-RU" sz="1200" b="0" i="0" u="none" strike="noStrike" dirty="0" err="1">
                          <a:solidFill>
                            <a:srgbClr val="000000"/>
                          </a:solidFill>
                          <a:latin typeface="Times New Roman" pitchFamily="18" charset="0"/>
                          <a:cs typeface="Times New Roman" pitchFamily="18" charset="0"/>
                        </a:rPr>
                        <a:t>Гумирост</a:t>
                      </a:r>
                      <a:r>
                        <a:rPr lang="ru-RU" sz="1200" b="0" i="0" u="none" strike="noStrike" dirty="0">
                          <a:solidFill>
                            <a:srgbClr val="000000"/>
                          </a:solidFill>
                          <a:latin typeface="Times New Roman" pitchFamily="18" charset="0"/>
                          <a:cs typeface="Times New Roman" pitchFamily="18" charset="0"/>
                        </a:rPr>
                        <a:t>"</a:t>
                      </a:r>
                    </a:p>
                  </a:txBody>
                  <a:tcPr marL="5208" marR="5208" marT="52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1" i="0" u="none" strike="noStrike" dirty="0">
                          <a:solidFill>
                            <a:srgbClr val="000000"/>
                          </a:solidFill>
                          <a:latin typeface="Times New Roman" pitchFamily="18" charset="0"/>
                          <a:cs typeface="Times New Roman" pitchFamily="18" charset="0"/>
                        </a:rPr>
                        <a:t>-</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1" i="0" u="none" strike="noStrike" dirty="0">
                          <a:solidFill>
                            <a:srgbClr val="000000"/>
                          </a:solidFill>
                          <a:latin typeface="Times New Roman" pitchFamily="18" charset="0"/>
                          <a:cs typeface="Times New Roman" pitchFamily="18" charset="0"/>
                        </a:rPr>
                        <a:t>7,3</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1" i="0" u="none" strike="noStrike" dirty="0">
                          <a:solidFill>
                            <a:srgbClr val="000000"/>
                          </a:solidFill>
                          <a:latin typeface="Times New Roman" pitchFamily="18" charset="0"/>
                          <a:cs typeface="Times New Roman" pitchFamily="18" charset="0"/>
                        </a:rPr>
                        <a:t> </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1" i="0" u="none" strike="noStrike">
                          <a:solidFill>
                            <a:srgbClr val="000000"/>
                          </a:solidFill>
                          <a:latin typeface="Times New Roman" pitchFamily="18" charset="0"/>
                          <a:cs typeface="Times New Roman" pitchFamily="18" charset="0"/>
                        </a:rPr>
                        <a:t> </a:t>
                      </a:r>
                    </a:p>
                  </a:txBody>
                  <a:tcPr marL="5208" marR="5208" marT="5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r>
              <a:tr h="383866">
                <a:tc vMerge="1">
                  <a:txBody>
                    <a:bodyPr/>
                    <a:lstStyle/>
                    <a:p>
                      <a:endParaRPr lang="ru-RU"/>
                    </a:p>
                  </a:txBody>
                  <a:tcPr/>
                </a:tc>
                <a:tc>
                  <a:txBody>
                    <a:bodyPr/>
                    <a:lstStyle/>
                    <a:p>
                      <a:pPr algn="l" fontAlgn="b"/>
                      <a:r>
                        <a:rPr lang="ru-RU" sz="1200" b="0" i="0" u="none" strike="noStrike" dirty="0">
                          <a:solidFill>
                            <a:srgbClr val="000000"/>
                          </a:solidFill>
                          <a:latin typeface="Times New Roman" pitchFamily="18" charset="0"/>
                          <a:cs typeface="Times New Roman" pitchFamily="18" charset="0"/>
                        </a:rPr>
                        <a:t>с внесением "</a:t>
                      </a:r>
                      <a:r>
                        <a:rPr lang="ru-RU" sz="1200" b="0" i="0" u="none" strike="noStrike" dirty="0" err="1">
                          <a:solidFill>
                            <a:srgbClr val="000000"/>
                          </a:solidFill>
                          <a:latin typeface="Times New Roman" pitchFamily="18" charset="0"/>
                          <a:cs typeface="Times New Roman" pitchFamily="18" charset="0"/>
                        </a:rPr>
                        <a:t>Гумирост</a:t>
                      </a:r>
                      <a:r>
                        <a:rPr lang="ru-RU" sz="1200" b="0" i="0" u="none" strike="noStrike" dirty="0">
                          <a:solidFill>
                            <a:srgbClr val="000000"/>
                          </a:solidFill>
                          <a:latin typeface="Times New Roman" pitchFamily="18" charset="0"/>
                          <a:cs typeface="Times New Roman" pitchFamily="18" charset="0"/>
                        </a:rPr>
                        <a:t>"</a:t>
                      </a:r>
                    </a:p>
                  </a:txBody>
                  <a:tcPr marL="5208" marR="5208" marT="52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1" i="0" u="none" strike="noStrike" dirty="0">
                          <a:solidFill>
                            <a:srgbClr val="000000"/>
                          </a:solidFill>
                          <a:latin typeface="Times New Roman" pitchFamily="18" charset="0"/>
                          <a:cs typeface="Times New Roman" pitchFamily="18" charset="0"/>
                        </a:rPr>
                        <a:t>80</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1" i="0" u="none" strike="noStrike" dirty="0">
                          <a:solidFill>
                            <a:srgbClr val="000000"/>
                          </a:solidFill>
                          <a:latin typeface="Times New Roman" pitchFamily="18" charset="0"/>
                          <a:cs typeface="Times New Roman" pitchFamily="18" charset="0"/>
                        </a:rPr>
                        <a:t>12,2</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1" i="0" u="none" strike="noStrike">
                          <a:solidFill>
                            <a:srgbClr val="000000"/>
                          </a:solidFill>
                          <a:latin typeface="Times New Roman" pitchFamily="18" charset="0"/>
                          <a:cs typeface="Times New Roman" pitchFamily="18" charset="0"/>
                        </a:rPr>
                        <a:t>4,9</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1" i="0" u="none" strike="noStrike" dirty="0">
                          <a:solidFill>
                            <a:srgbClr val="000000"/>
                          </a:solidFill>
                          <a:latin typeface="Times New Roman" pitchFamily="18" charset="0"/>
                          <a:cs typeface="Times New Roman" pitchFamily="18" charset="0"/>
                        </a:rPr>
                        <a:t>67</a:t>
                      </a:r>
                    </a:p>
                  </a:txBody>
                  <a:tcPr marL="5208" marR="5208" marT="5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383866">
                <a:tc rowSpan="2">
                  <a:txBody>
                    <a:bodyPr/>
                    <a:lstStyle/>
                    <a:p>
                      <a:pPr marL="72000" algn="l" fontAlgn="ctr"/>
                      <a:r>
                        <a:rPr lang="ru-RU" sz="1600" b="1" i="0" u="none" strike="noStrike" dirty="0">
                          <a:solidFill>
                            <a:srgbClr val="000000"/>
                          </a:solidFill>
                          <a:latin typeface="Times New Roman" pitchFamily="18" charset="0"/>
                          <a:cs typeface="Times New Roman" pitchFamily="18" charset="0"/>
                        </a:rPr>
                        <a:t>Томат в теплицах</a:t>
                      </a:r>
                    </a:p>
                  </a:txBody>
                  <a:tcPr marL="5208" marR="5208" marT="5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
                      <a:r>
                        <a:rPr lang="ru-RU" sz="1200" b="0" i="0" u="none" strike="noStrike" dirty="0">
                          <a:solidFill>
                            <a:srgbClr val="000000"/>
                          </a:solidFill>
                          <a:latin typeface="Times New Roman" pitchFamily="18" charset="0"/>
                          <a:cs typeface="Times New Roman" pitchFamily="18" charset="0"/>
                        </a:rPr>
                        <a:t>без внесения "</a:t>
                      </a:r>
                      <a:r>
                        <a:rPr lang="ru-RU" sz="1200" b="0" i="0" u="none" strike="noStrike" dirty="0" err="1">
                          <a:solidFill>
                            <a:srgbClr val="000000"/>
                          </a:solidFill>
                          <a:latin typeface="Times New Roman" pitchFamily="18" charset="0"/>
                          <a:cs typeface="Times New Roman" pitchFamily="18" charset="0"/>
                        </a:rPr>
                        <a:t>Гумирост</a:t>
                      </a:r>
                      <a:r>
                        <a:rPr lang="ru-RU" sz="1200" b="0" i="0" u="none" strike="noStrike" dirty="0">
                          <a:solidFill>
                            <a:srgbClr val="000000"/>
                          </a:solidFill>
                          <a:latin typeface="Times New Roman" pitchFamily="18" charset="0"/>
                          <a:cs typeface="Times New Roman" pitchFamily="18" charset="0"/>
                        </a:rPr>
                        <a:t>"</a:t>
                      </a:r>
                    </a:p>
                  </a:txBody>
                  <a:tcPr marL="5208" marR="5208" marT="52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1" i="0" u="none" strike="noStrike">
                          <a:solidFill>
                            <a:srgbClr val="000000"/>
                          </a:solidFill>
                          <a:latin typeface="Times New Roman" pitchFamily="18" charset="0"/>
                          <a:cs typeface="Times New Roman" pitchFamily="18" charset="0"/>
                        </a:rPr>
                        <a:t>-</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1" i="0" u="none" strike="noStrike" dirty="0">
                          <a:solidFill>
                            <a:srgbClr val="000000"/>
                          </a:solidFill>
                          <a:latin typeface="Times New Roman" pitchFamily="18" charset="0"/>
                          <a:cs typeface="Times New Roman" pitchFamily="18" charset="0"/>
                        </a:rPr>
                        <a:t>8,1</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1" i="0" u="none" strike="noStrike">
                          <a:solidFill>
                            <a:srgbClr val="000000"/>
                          </a:solidFill>
                          <a:latin typeface="Times New Roman" pitchFamily="18" charset="0"/>
                          <a:cs typeface="Times New Roman" pitchFamily="18" charset="0"/>
                        </a:rPr>
                        <a:t> </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1" i="0" u="none" strike="noStrike">
                          <a:solidFill>
                            <a:srgbClr val="000000"/>
                          </a:solidFill>
                          <a:latin typeface="Times New Roman" pitchFamily="18" charset="0"/>
                          <a:cs typeface="Times New Roman" pitchFamily="18" charset="0"/>
                        </a:rPr>
                        <a:t> </a:t>
                      </a:r>
                    </a:p>
                  </a:txBody>
                  <a:tcPr marL="5208" marR="5208" marT="5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r>
              <a:tr h="383866">
                <a:tc vMerge="1">
                  <a:txBody>
                    <a:bodyPr/>
                    <a:lstStyle/>
                    <a:p>
                      <a:endParaRPr lang="ru-RU"/>
                    </a:p>
                  </a:txBody>
                  <a:tcPr/>
                </a:tc>
                <a:tc>
                  <a:txBody>
                    <a:bodyPr/>
                    <a:lstStyle/>
                    <a:p>
                      <a:pPr algn="l" fontAlgn="b"/>
                      <a:r>
                        <a:rPr lang="ru-RU" sz="1200" b="0" i="0" u="none" strike="noStrike" dirty="0">
                          <a:solidFill>
                            <a:srgbClr val="000000"/>
                          </a:solidFill>
                          <a:latin typeface="Times New Roman" pitchFamily="18" charset="0"/>
                          <a:cs typeface="Times New Roman" pitchFamily="18" charset="0"/>
                        </a:rPr>
                        <a:t>с внесением "</a:t>
                      </a:r>
                      <a:r>
                        <a:rPr lang="ru-RU" sz="1200" b="0" i="0" u="none" strike="noStrike" dirty="0" err="1">
                          <a:solidFill>
                            <a:srgbClr val="000000"/>
                          </a:solidFill>
                          <a:latin typeface="Times New Roman" pitchFamily="18" charset="0"/>
                          <a:cs typeface="Times New Roman" pitchFamily="18" charset="0"/>
                        </a:rPr>
                        <a:t>Гумирост</a:t>
                      </a:r>
                      <a:r>
                        <a:rPr lang="ru-RU" sz="1200" b="0" i="0" u="none" strike="noStrike" dirty="0">
                          <a:solidFill>
                            <a:srgbClr val="000000"/>
                          </a:solidFill>
                          <a:latin typeface="Times New Roman" pitchFamily="18" charset="0"/>
                          <a:cs typeface="Times New Roman" pitchFamily="18" charset="0"/>
                        </a:rPr>
                        <a:t>"</a:t>
                      </a:r>
                    </a:p>
                  </a:txBody>
                  <a:tcPr marL="5208" marR="5208" marT="52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1" i="0" u="none" strike="noStrike" dirty="0">
                          <a:solidFill>
                            <a:srgbClr val="000000"/>
                          </a:solidFill>
                          <a:latin typeface="Times New Roman" pitchFamily="18" charset="0"/>
                          <a:cs typeface="Times New Roman" pitchFamily="18" charset="0"/>
                        </a:rPr>
                        <a:t>120</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1" i="0" u="none" strike="noStrike" dirty="0">
                          <a:solidFill>
                            <a:srgbClr val="000000"/>
                          </a:solidFill>
                          <a:latin typeface="Times New Roman" pitchFamily="18" charset="0"/>
                          <a:cs typeface="Times New Roman" pitchFamily="18" charset="0"/>
                        </a:rPr>
                        <a:t>11,9</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1" i="0" u="none" strike="noStrike">
                          <a:solidFill>
                            <a:srgbClr val="000000"/>
                          </a:solidFill>
                          <a:latin typeface="Times New Roman" pitchFamily="18" charset="0"/>
                          <a:cs typeface="Times New Roman" pitchFamily="18" charset="0"/>
                        </a:rPr>
                        <a:t>3,8</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1" i="0" u="none" strike="noStrike">
                          <a:solidFill>
                            <a:srgbClr val="000000"/>
                          </a:solidFill>
                          <a:latin typeface="Times New Roman" pitchFamily="18" charset="0"/>
                          <a:cs typeface="Times New Roman" pitchFamily="18" charset="0"/>
                        </a:rPr>
                        <a:t>47</a:t>
                      </a:r>
                    </a:p>
                  </a:txBody>
                  <a:tcPr marL="5208" marR="5208" marT="5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383866">
                <a:tc rowSpan="2">
                  <a:txBody>
                    <a:bodyPr/>
                    <a:lstStyle/>
                    <a:p>
                      <a:pPr marL="72000" algn="l" fontAlgn="ctr"/>
                      <a:r>
                        <a:rPr lang="ru-RU" sz="1600" b="1" i="0" u="none" strike="noStrike" dirty="0">
                          <a:solidFill>
                            <a:srgbClr val="000000"/>
                          </a:solidFill>
                          <a:latin typeface="Times New Roman" pitchFamily="18" charset="0"/>
                          <a:cs typeface="Times New Roman" pitchFamily="18" charset="0"/>
                        </a:rPr>
                        <a:t>Перец сладкий в теплицах</a:t>
                      </a:r>
                    </a:p>
                  </a:txBody>
                  <a:tcPr marL="5208" marR="5208" marT="5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
                      <a:r>
                        <a:rPr lang="ru-RU" sz="1200" b="0" i="0" u="none" strike="noStrike" dirty="0">
                          <a:solidFill>
                            <a:srgbClr val="000000"/>
                          </a:solidFill>
                          <a:latin typeface="Times New Roman" pitchFamily="18" charset="0"/>
                          <a:cs typeface="Times New Roman" pitchFamily="18" charset="0"/>
                        </a:rPr>
                        <a:t>без внесения "</a:t>
                      </a:r>
                      <a:r>
                        <a:rPr lang="ru-RU" sz="1200" b="0" i="0" u="none" strike="noStrike" dirty="0" err="1">
                          <a:solidFill>
                            <a:srgbClr val="000000"/>
                          </a:solidFill>
                          <a:latin typeface="Times New Roman" pitchFamily="18" charset="0"/>
                          <a:cs typeface="Times New Roman" pitchFamily="18" charset="0"/>
                        </a:rPr>
                        <a:t>Гумирост</a:t>
                      </a:r>
                      <a:r>
                        <a:rPr lang="ru-RU" sz="1200" b="0" i="0" u="none" strike="noStrike" dirty="0">
                          <a:solidFill>
                            <a:srgbClr val="000000"/>
                          </a:solidFill>
                          <a:latin typeface="Times New Roman" pitchFamily="18" charset="0"/>
                          <a:cs typeface="Times New Roman" pitchFamily="18" charset="0"/>
                        </a:rPr>
                        <a:t>"</a:t>
                      </a:r>
                    </a:p>
                  </a:txBody>
                  <a:tcPr marL="5208" marR="5208" marT="52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1" i="0" u="none" strike="noStrike" dirty="0">
                          <a:solidFill>
                            <a:srgbClr val="000000"/>
                          </a:solidFill>
                          <a:latin typeface="Times New Roman" pitchFamily="18" charset="0"/>
                          <a:cs typeface="Times New Roman" pitchFamily="18" charset="0"/>
                        </a:rPr>
                        <a:t>-</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1" i="0" u="none" strike="noStrike" dirty="0">
                          <a:solidFill>
                            <a:srgbClr val="000000"/>
                          </a:solidFill>
                          <a:latin typeface="Times New Roman" pitchFamily="18" charset="0"/>
                          <a:cs typeface="Times New Roman" pitchFamily="18" charset="0"/>
                        </a:rPr>
                        <a:t>5,2</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1" i="0" u="none" strike="noStrike">
                          <a:solidFill>
                            <a:srgbClr val="000000"/>
                          </a:solidFill>
                          <a:latin typeface="Times New Roman" pitchFamily="18" charset="0"/>
                          <a:cs typeface="Times New Roman" pitchFamily="18" charset="0"/>
                        </a:rPr>
                        <a:t> </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1" i="0" u="none" strike="noStrike">
                          <a:solidFill>
                            <a:srgbClr val="000000"/>
                          </a:solidFill>
                          <a:latin typeface="Times New Roman" pitchFamily="18" charset="0"/>
                          <a:cs typeface="Times New Roman" pitchFamily="18" charset="0"/>
                        </a:rPr>
                        <a:t> </a:t>
                      </a:r>
                    </a:p>
                  </a:txBody>
                  <a:tcPr marL="5208" marR="5208" marT="5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r>
              <a:tr h="383866">
                <a:tc vMerge="1">
                  <a:txBody>
                    <a:bodyPr/>
                    <a:lstStyle/>
                    <a:p>
                      <a:endParaRPr lang="ru-RU"/>
                    </a:p>
                  </a:txBody>
                  <a:tcPr/>
                </a:tc>
                <a:tc>
                  <a:txBody>
                    <a:bodyPr/>
                    <a:lstStyle/>
                    <a:p>
                      <a:pPr algn="l" fontAlgn="b"/>
                      <a:r>
                        <a:rPr lang="ru-RU" sz="1200" b="0" i="0" u="none" strike="noStrike" dirty="0">
                          <a:solidFill>
                            <a:srgbClr val="000000"/>
                          </a:solidFill>
                          <a:latin typeface="Times New Roman" pitchFamily="18" charset="0"/>
                          <a:cs typeface="Times New Roman" pitchFamily="18" charset="0"/>
                        </a:rPr>
                        <a:t>с внесением "</a:t>
                      </a:r>
                      <a:r>
                        <a:rPr lang="ru-RU" sz="1200" b="0" i="0" u="none" strike="noStrike" dirty="0" err="1">
                          <a:solidFill>
                            <a:srgbClr val="000000"/>
                          </a:solidFill>
                          <a:latin typeface="Times New Roman" pitchFamily="18" charset="0"/>
                          <a:cs typeface="Times New Roman" pitchFamily="18" charset="0"/>
                        </a:rPr>
                        <a:t>Гумирост</a:t>
                      </a:r>
                      <a:r>
                        <a:rPr lang="ru-RU" sz="1200" b="0" i="0" u="none" strike="noStrike" dirty="0">
                          <a:solidFill>
                            <a:srgbClr val="000000"/>
                          </a:solidFill>
                          <a:latin typeface="Times New Roman" pitchFamily="18" charset="0"/>
                          <a:cs typeface="Times New Roman" pitchFamily="18" charset="0"/>
                        </a:rPr>
                        <a:t>"</a:t>
                      </a:r>
                    </a:p>
                  </a:txBody>
                  <a:tcPr marL="5208" marR="5208" marT="52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1" i="0" u="none" strike="noStrike" dirty="0">
                          <a:solidFill>
                            <a:srgbClr val="000000"/>
                          </a:solidFill>
                          <a:latin typeface="Times New Roman" pitchFamily="18" charset="0"/>
                          <a:cs typeface="Times New Roman" pitchFamily="18" charset="0"/>
                        </a:rPr>
                        <a:t>100</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1" i="0" u="none" strike="noStrike" dirty="0">
                          <a:solidFill>
                            <a:srgbClr val="000000"/>
                          </a:solidFill>
                          <a:latin typeface="Times New Roman" pitchFamily="18" charset="0"/>
                          <a:cs typeface="Times New Roman" pitchFamily="18" charset="0"/>
                        </a:rPr>
                        <a:t>6,9</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1" i="0" u="none" strike="noStrike" dirty="0">
                          <a:solidFill>
                            <a:srgbClr val="000000"/>
                          </a:solidFill>
                          <a:latin typeface="Times New Roman" pitchFamily="18" charset="0"/>
                          <a:cs typeface="Times New Roman" pitchFamily="18" charset="0"/>
                        </a:rPr>
                        <a:t>1,7</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1" i="0" u="none" strike="noStrike">
                          <a:solidFill>
                            <a:srgbClr val="000000"/>
                          </a:solidFill>
                          <a:latin typeface="Times New Roman" pitchFamily="18" charset="0"/>
                          <a:cs typeface="Times New Roman" pitchFamily="18" charset="0"/>
                        </a:rPr>
                        <a:t>33</a:t>
                      </a:r>
                    </a:p>
                  </a:txBody>
                  <a:tcPr marL="5208" marR="5208" marT="5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383866">
                <a:tc rowSpan="2">
                  <a:txBody>
                    <a:bodyPr/>
                    <a:lstStyle/>
                    <a:p>
                      <a:pPr marL="72000" algn="l" fontAlgn="ctr"/>
                      <a:r>
                        <a:rPr lang="ru-RU" sz="1600" b="1" i="0" u="none" strike="noStrike" dirty="0">
                          <a:solidFill>
                            <a:srgbClr val="000000"/>
                          </a:solidFill>
                          <a:latin typeface="Times New Roman" pitchFamily="18" charset="0"/>
                          <a:cs typeface="Times New Roman" pitchFamily="18" charset="0"/>
                        </a:rPr>
                        <a:t>Баклажан в теплицах</a:t>
                      </a:r>
                    </a:p>
                  </a:txBody>
                  <a:tcPr marL="5208" marR="5208" marT="5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
                      <a:r>
                        <a:rPr lang="ru-RU" sz="1200" b="0" i="0" u="none" strike="noStrike" dirty="0">
                          <a:solidFill>
                            <a:srgbClr val="000000"/>
                          </a:solidFill>
                          <a:latin typeface="Times New Roman" pitchFamily="18" charset="0"/>
                          <a:cs typeface="Times New Roman" pitchFamily="18" charset="0"/>
                        </a:rPr>
                        <a:t>без внесения "</a:t>
                      </a:r>
                      <a:r>
                        <a:rPr lang="ru-RU" sz="1200" b="0" i="0" u="none" strike="noStrike" dirty="0" err="1">
                          <a:solidFill>
                            <a:srgbClr val="000000"/>
                          </a:solidFill>
                          <a:latin typeface="Times New Roman" pitchFamily="18" charset="0"/>
                          <a:cs typeface="Times New Roman" pitchFamily="18" charset="0"/>
                        </a:rPr>
                        <a:t>Гумирост</a:t>
                      </a:r>
                      <a:r>
                        <a:rPr lang="ru-RU" sz="1200" b="0" i="0" u="none" strike="noStrike" dirty="0">
                          <a:solidFill>
                            <a:srgbClr val="000000"/>
                          </a:solidFill>
                          <a:latin typeface="Times New Roman" pitchFamily="18" charset="0"/>
                          <a:cs typeface="Times New Roman" pitchFamily="18" charset="0"/>
                        </a:rPr>
                        <a:t>"</a:t>
                      </a:r>
                    </a:p>
                  </a:txBody>
                  <a:tcPr marL="5208" marR="5208" marT="52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1" i="0" u="none" strike="noStrike" dirty="0">
                          <a:solidFill>
                            <a:srgbClr val="000000"/>
                          </a:solidFill>
                          <a:latin typeface="Times New Roman" pitchFamily="18" charset="0"/>
                          <a:cs typeface="Times New Roman" pitchFamily="18" charset="0"/>
                        </a:rPr>
                        <a:t>-</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1" i="0" u="none" strike="noStrike" dirty="0">
                          <a:solidFill>
                            <a:srgbClr val="000000"/>
                          </a:solidFill>
                          <a:latin typeface="Times New Roman" pitchFamily="18" charset="0"/>
                          <a:cs typeface="Times New Roman" pitchFamily="18" charset="0"/>
                        </a:rPr>
                        <a:t>4,4</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1" i="0" u="none" strike="noStrike" dirty="0">
                          <a:solidFill>
                            <a:srgbClr val="000000"/>
                          </a:solidFill>
                          <a:latin typeface="Times New Roman" pitchFamily="18" charset="0"/>
                          <a:cs typeface="Times New Roman" pitchFamily="18" charset="0"/>
                        </a:rPr>
                        <a:t> </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1" i="0" u="none" strike="noStrike">
                          <a:solidFill>
                            <a:srgbClr val="000000"/>
                          </a:solidFill>
                          <a:latin typeface="Times New Roman" pitchFamily="18" charset="0"/>
                          <a:cs typeface="Times New Roman" pitchFamily="18" charset="0"/>
                        </a:rPr>
                        <a:t> </a:t>
                      </a:r>
                    </a:p>
                  </a:txBody>
                  <a:tcPr marL="5208" marR="5208" marT="5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r>
              <a:tr h="383866">
                <a:tc vMerge="1">
                  <a:txBody>
                    <a:bodyPr/>
                    <a:lstStyle/>
                    <a:p>
                      <a:endParaRPr lang="ru-RU"/>
                    </a:p>
                  </a:txBody>
                  <a:tcPr/>
                </a:tc>
                <a:tc>
                  <a:txBody>
                    <a:bodyPr/>
                    <a:lstStyle/>
                    <a:p>
                      <a:pPr algn="l" fontAlgn="b"/>
                      <a:r>
                        <a:rPr lang="ru-RU" sz="1200" b="0" i="0" u="none" strike="noStrike" dirty="0">
                          <a:solidFill>
                            <a:srgbClr val="000000"/>
                          </a:solidFill>
                          <a:latin typeface="Times New Roman" pitchFamily="18" charset="0"/>
                          <a:cs typeface="Times New Roman" pitchFamily="18" charset="0"/>
                        </a:rPr>
                        <a:t>с внесением "</a:t>
                      </a:r>
                      <a:r>
                        <a:rPr lang="ru-RU" sz="1200" b="0" i="0" u="none" strike="noStrike" dirty="0" err="1">
                          <a:solidFill>
                            <a:srgbClr val="000000"/>
                          </a:solidFill>
                          <a:latin typeface="Times New Roman" pitchFamily="18" charset="0"/>
                          <a:cs typeface="Times New Roman" pitchFamily="18" charset="0"/>
                        </a:rPr>
                        <a:t>Гумирост</a:t>
                      </a:r>
                      <a:r>
                        <a:rPr lang="ru-RU" sz="1200" b="0" i="0" u="none" strike="noStrike" dirty="0">
                          <a:solidFill>
                            <a:srgbClr val="000000"/>
                          </a:solidFill>
                          <a:latin typeface="Times New Roman" pitchFamily="18" charset="0"/>
                          <a:cs typeface="Times New Roman" pitchFamily="18" charset="0"/>
                        </a:rPr>
                        <a:t>"</a:t>
                      </a:r>
                    </a:p>
                  </a:txBody>
                  <a:tcPr marL="5208" marR="5208" marT="52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1" i="0" u="none" strike="noStrike">
                          <a:solidFill>
                            <a:srgbClr val="000000"/>
                          </a:solidFill>
                          <a:latin typeface="Times New Roman" pitchFamily="18" charset="0"/>
                          <a:cs typeface="Times New Roman" pitchFamily="18" charset="0"/>
                        </a:rPr>
                        <a:t>110</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1" i="0" u="none" strike="noStrike" dirty="0">
                          <a:solidFill>
                            <a:srgbClr val="000000"/>
                          </a:solidFill>
                          <a:latin typeface="Times New Roman" pitchFamily="18" charset="0"/>
                          <a:cs typeface="Times New Roman" pitchFamily="18" charset="0"/>
                        </a:rPr>
                        <a:t>5,8</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1" i="0" u="none" strike="noStrike" dirty="0">
                          <a:solidFill>
                            <a:srgbClr val="000000"/>
                          </a:solidFill>
                          <a:latin typeface="Times New Roman" pitchFamily="18" charset="0"/>
                          <a:cs typeface="Times New Roman" pitchFamily="18" charset="0"/>
                        </a:rPr>
                        <a:t>1,4</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1" i="0" u="none" strike="noStrike">
                          <a:solidFill>
                            <a:srgbClr val="000000"/>
                          </a:solidFill>
                          <a:latin typeface="Times New Roman" pitchFamily="18" charset="0"/>
                          <a:cs typeface="Times New Roman" pitchFamily="18" charset="0"/>
                        </a:rPr>
                        <a:t>32</a:t>
                      </a:r>
                    </a:p>
                  </a:txBody>
                  <a:tcPr marL="5208" marR="5208" marT="5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383866">
                <a:tc rowSpan="2">
                  <a:txBody>
                    <a:bodyPr/>
                    <a:lstStyle/>
                    <a:p>
                      <a:pPr marL="72000" algn="l" fontAlgn="ctr"/>
                      <a:r>
                        <a:rPr lang="ru-RU" sz="1600" b="1" i="0" u="none" strike="noStrike" dirty="0">
                          <a:solidFill>
                            <a:srgbClr val="000000"/>
                          </a:solidFill>
                          <a:latin typeface="Times New Roman" pitchFamily="18" charset="0"/>
                          <a:cs typeface="Times New Roman" pitchFamily="18" charset="0"/>
                        </a:rPr>
                        <a:t>Томат открытый грунт</a:t>
                      </a:r>
                    </a:p>
                  </a:txBody>
                  <a:tcPr marL="5208" marR="5208" marT="5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
                      <a:r>
                        <a:rPr lang="ru-RU" sz="1200" b="0" i="0" u="none" strike="noStrike" dirty="0">
                          <a:solidFill>
                            <a:srgbClr val="000000"/>
                          </a:solidFill>
                          <a:latin typeface="Times New Roman" pitchFamily="18" charset="0"/>
                          <a:cs typeface="Times New Roman" pitchFamily="18" charset="0"/>
                        </a:rPr>
                        <a:t>без внесения "</a:t>
                      </a:r>
                      <a:r>
                        <a:rPr lang="ru-RU" sz="1200" b="0" i="0" u="none" strike="noStrike" dirty="0" err="1">
                          <a:solidFill>
                            <a:srgbClr val="000000"/>
                          </a:solidFill>
                          <a:latin typeface="Times New Roman" pitchFamily="18" charset="0"/>
                          <a:cs typeface="Times New Roman" pitchFamily="18" charset="0"/>
                        </a:rPr>
                        <a:t>Гумирост</a:t>
                      </a:r>
                      <a:r>
                        <a:rPr lang="ru-RU" sz="1200" b="0" i="0" u="none" strike="noStrike" dirty="0">
                          <a:solidFill>
                            <a:srgbClr val="000000"/>
                          </a:solidFill>
                          <a:latin typeface="Times New Roman" pitchFamily="18" charset="0"/>
                          <a:cs typeface="Times New Roman" pitchFamily="18" charset="0"/>
                        </a:rPr>
                        <a:t>"</a:t>
                      </a:r>
                    </a:p>
                  </a:txBody>
                  <a:tcPr marL="5208" marR="5208" marT="52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1" i="0" u="none" strike="noStrike">
                          <a:solidFill>
                            <a:srgbClr val="000000"/>
                          </a:solidFill>
                          <a:latin typeface="Times New Roman" pitchFamily="18" charset="0"/>
                          <a:cs typeface="Times New Roman" pitchFamily="18" charset="0"/>
                        </a:rPr>
                        <a:t>-</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1" i="0" u="none" strike="noStrike" dirty="0">
                          <a:solidFill>
                            <a:srgbClr val="000000"/>
                          </a:solidFill>
                          <a:latin typeface="Times New Roman" pitchFamily="18" charset="0"/>
                          <a:cs typeface="Times New Roman" pitchFamily="18" charset="0"/>
                        </a:rPr>
                        <a:t>3,2</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1" i="0" u="none" strike="noStrike" dirty="0">
                          <a:solidFill>
                            <a:srgbClr val="000000"/>
                          </a:solidFill>
                          <a:latin typeface="Times New Roman" pitchFamily="18" charset="0"/>
                          <a:cs typeface="Times New Roman" pitchFamily="18" charset="0"/>
                        </a:rPr>
                        <a:t> </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1" i="0" u="none" strike="noStrike">
                          <a:solidFill>
                            <a:srgbClr val="000000"/>
                          </a:solidFill>
                          <a:latin typeface="Times New Roman" pitchFamily="18" charset="0"/>
                          <a:cs typeface="Times New Roman" pitchFamily="18" charset="0"/>
                        </a:rPr>
                        <a:t> </a:t>
                      </a:r>
                    </a:p>
                  </a:txBody>
                  <a:tcPr marL="5208" marR="5208" marT="5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r>
              <a:tr h="383866">
                <a:tc vMerge="1">
                  <a:txBody>
                    <a:bodyPr/>
                    <a:lstStyle/>
                    <a:p>
                      <a:endParaRPr lang="ru-RU"/>
                    </a:p>
                  </a:txBody>
                  <a:tcPr/>
                </a:tc>
                <a:tc>
                  <a:txBody>
                    <a:bodyPr/>
                    <a:lstStyle/>
                    <a:p>
                      <a:pPr algn="l" fontAlgn="b"/>
                      <a:r>
                        <a:rPr lang="ru-RU" sz="1200" b="0" i="0" u="none" strike="noStrike" dirty="0">
                          <a:solidFill>
                            <a:srgbClr val="000000"/>
                          </a:solidFill>
                          <a:latin typeface="Times New Roman" pitchFamily="18" charset="0"/>
                          <a:cs typeface="Times New Roman" pitchFamily="18" charset="0"/>
                        </a:rPr>
                        <a:t>с внесением "</a:t>
                      </a:r>
                      <a:r>
                        <a:rPr lang="ru-RU" sz="1200" b="0" i="0" u="none" strike="noStrike" dirty="0" err="1">
                          <a:solidFill>
                            <a:srgbClr val="000000"/>
                          </a:solidFill>
                          <a:latin typeface="Times New Roman" pitchFamily="18" charset="0"/>
                          <a:cs typeface="Times New Roman" pitchFamily="18" charset="0"/>
                        </a:rPr>
                        <a:t>Гумирост</a:t>
                      </a:r>
                      <a:r>
                        <a:rPr lang="ru-RU" sz="1200" b="0" i="0" u="none" strike="noStrike" dirty="0">
                          <a:solidFill>
                            <a:srgbClr val="000000"/>
                          </a:solidFill>
                          <a:latin typeface="Times New Roman" pitchFamily="18" charset="0"/>
                          <a:cs typeface="Times New Roman" pitchFamily="18" charset="0"/>
                        </a:rPr>
                        <a:t>"</a:t>
                      </a:r>
                    </a:p>
                  </a:txBody>
                  <a:tcPr marL="5208" marR="5208" marT="52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1" i="0" u="none" strike="noStrike">
                          <a:solidFill>
                            <a:srgbClr val="000000"/>
                          </a:solidFill>
                          <a:latin typeface="Times New Roman" pitchFamily="18" charset="0"/>
                          <a:cs typeface="Times New Roman" pitchFamily="18" charset="0"/>
                        </a:rPr>
                        <a:t>100</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1" i="0" u="none" strike="noStrike" dirty="0">
                          <a:solidFill>
                            <a:srgbClr val="000000"/>
                          </a:solidFill>
                          <a:latin typeface="Times New Roman" pitchFamily="18" charset="0"/>
                          <a:cs typeface="Times New Roman" pitchFamily="18" charset="0"/>
                        </a:rPr>
                        <a:t>4,1</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1" i="0" u="none" strike="noStrike" dirty="0">
                          <a:solidFill>
                            <a:srgbClr val="000000"/>
                          </a:solidFill>
                          <a:latin typeface="Times New Roman" pitchFamily="18" charset="0"/>
                          <a:cs typeface="Times New Roman" pitchFamily="18" charset="0"/>
                        </a:rPr>
                        <a:t>0,9</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1" i="0" u="none" strike="noStrike">
                          <a:solidFill>
                            <a:srgbClr val="000000"/>
                          </a:solidFill>
                          <a:latin typeface="Times New Roman" pitchFamily="18" charset="0"/>
                          <a:cs typeface="Times New Roman" pitchFamily="18" charset="0"/>
                        </a:rPr>
                        <a:t>28</a:t>
                      </a:r>
                    </a:p>
                  </a:txBody>
                  <a:tcPr marL="5208" marR="5208" marT="5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383866">
                <a:tc rowSpan="2">
                  <a:txBody>
                    <a:bodyPr/>
                    <a:lstStyle/>
                    <a:p>
                      <a:pPr marL="72000" algn="l" fontAlgn="ctr"/>
                      <a:r>
                        <a:rPr lang="ru-RU" sz="1600" b="1" i="0" u="none" strike="noStrike" dirty="0">
                          <a:solidFill>
                            <a:srgbClr val="000000"/>
                          </a:solidFill>
                          <a:latin typeface="Times New Roman" pitchFamily="18" charset="0"/>
                          <a:cs typeface="Times New Roman" pitchFamily="18" charset="0"/>
                        </a:rPr>
                        <a:t>Огурец открытый грунт</a:t>
                      </a:r>
                    </a:p>
                  </a:txBody>
                  <a:tcPr marL="5208" marR="5208" marT="5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
                      <a:r>
                        <a:rPr lang="ru-RU" sz="1200" b="0" i="0" u="none" strike="noStrike" dirty="0">
                          <a:solidFill>
                            <a:srgbClr val="000000"/>
                          </a:solidFill>
                          <a:latin typeface="Times New Roman" pitchFamily="18" charset="0"/>
                          <a:cs typeface="Times New Roman" pitchFamily="18" charset="0"/>
                        </a:rPr>
                        <a:t>без внесения "</a:t>
                      </a:r>
                      <a:r>
                        <a:rPr lang="ru-RU" sz="1200" b="0" i="0" u="none" strike="noStrike" dirty="0" err="1">
                          <a:solidFill>
                            <a:srgbClr val="000000"/>
                          </a:solidFill>
                          <a:latin typeface="Times New Roman" pitchFamily="18" charset="0"/>
                          <a:cs typeface="Times New Roman" pitchFamily="18" charset="0"/>
                        </a:rPr>
                        <a:t>Гумирост</a:t>
                      </a:r>
                      <a:r>
                        <a:rPr lang="ru-RU" sz="1200" b="0" i="0" u="none" strike="noStrike" dirty="0">
                          <a:solidFill>
                            <a:srgbClr val="000000"/>
                          </a:solidFill>
                          <a:latin typeface="Times New Roman" pitchFamily="18" charset="0"/>
                          <a:cs typeface="Times New Roman" pitchFamily="18" charset="0"/>
                        </a:rPr>
                        <a:t>"</a:t>
                      </a:r>
                    </a:p>
                  </a:txBody>
                  <a:tcPr marL="5208" marR="5208" marT="52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1" i="0" u="none" strike="noStrike">
                          <a:solidFill>
                            <a:srgbClr val="000000"/>
                          </a:solidFill>
                          <a:latin typeface="Times New Roman" pitchFamily="18" charset="0"/>
                          <a:cs typeface="Times New Roman" pitchFamily="18" charset="0"/>
                        </a:rPr>
                        <a:t>-</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1" i="0" u="none" strike="noStrike" dirty="0">
                          <a:solidFill>
                            <a:srgbClr val="000000"/>
                          </a:solidFill>
                          <a:latin typeface="Times New Roman" pitchFamily="18" charset="0"/>
                          <a:cs typeface="Times New Roman" pitchFamily="18" charset="0"/>
                        </a:rPr>
                        <a:t>5,6</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1" i="0" u="none" strike="noStrike" dirty="0">
                          <a:solidFill>
                            <a:srgbClr val="000000"/>
                          </a:solidFill>
                          <a:latin typeface="Times New Roman" pitchFamily="18" charset="0"/>
                          <a:cs typeface="Times New Roman" pitchFamily="18" charset="0"/>
                        </a:rPr>
                        <a:t> </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1" i="0" u="none" strike="noStrike">
                          <a:solidFill>
                            <a:srgbClr val="000000"/>
                          </a:solidFill>
                          <a:latin typeface="Times New Roman" pitchFamily="18" charset="0"/>
                          <a:cs typeface="Times New Roman" pitchFamily="18" charset="0"/>
                        </a:rPr>
                        <a:t> </a:t>
                      </a:r>
                    </a:p>
                  </a:txBody>
                  <a:tcPr marL="5208" marR="5208" marT="5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r>
              <a:tr h="383866">
                <a:tc vMerge="1">
                  <a:txBody>
                    <a:bodyPr/>
                    <a:lstStyle/>
                    <a:p>
                      <a:endParaRPr lang="ru-RU"/>
                    </a:p>
                  </a:txBody>
                  <a:tcPr/>
                </a:tc>
                <a:tc>
                  <a:txBody>
                    <a:bodyPr/>
                    <a:lstStyle/>
                    <a:p>
                      <a:pPr algn="l" fontAlgn="b"/>
                      <a:r>
                        <a:rPr lang="ru-RU" sz="1200" b="0" i="0" u="none" strike="noStrike" dirty="0">
                          <a:solidFill>
                            <a:srgbClr val="000000"/>
                          </a:solidFill>
                          <a:latin typeface="Times New Roman" pitchFamily="18" charset="0"/>
                          <a:cs typeface="Times New Roman" pitchFamily="18" charset="0"/>
                        </a:rPr>
                        <a:t>с внесением "</a:t>
                      </a:r>
                      <a:r>
                        <a:rPr lang="ru-RU" sz="1200" b="0" i="0" u="none" strike="noStrike" dirty="0" err="1">
                          <a:solidFill>
                            <a:srgbClr val="000000"/>
                          </a:solidFill>
                          <a:latin typeface="Times New Roman" pitchFamily="18" charset="0"/>
                          <a:cs typeface="Times New Roman" pitchFamily="18" charset="0"/>
                        </a:rPr>
                        <a:t>Гумирост</a:t>
                      </a:r>
                      <a:r>
                        <a:rPr lang="ru-RU" sz="1200" b="0" i="0" u="none" strike="noStrike" dirty="0">
                          <a:solidFill>
                            <a:srgbClr val="000000"/>
                          </a:solidFill>
                          <a:latin typeface="Times New Roman" pitchFamily="18" charset="0"/>
                          <a:cs typeface="Times New Roman" pitchFamily="18" charset="0"/>
                        </a:rPr>
                        <a:t>"</a:t>
                      </a:r>
                    </a:p>
                  </a:txBody>
                  <a:tcPr marL="5208" marR="5208" marT="52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1" i="0" u="none" strike="noStrike" dirty="0">
                          <a:solidFill>
                            <a:srgbClr val="000000"/>
                          </a:solidFill>
                          <a:latin typeface="Times New Roman" pitchFamily="18" charset="0"/>
                          <a:cs typeface="Times New Roman" pitchFamily="18" charset="0"/>
                        </a:rPr>
                        <a:t>80</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1" i="0" u="none" strike="noStrike" dirty="0">
                          <a:solidFill>
                            <a:srgbClr val="000000"/>
                          </a:solidFill>
                          <a:latin typeface="Times New Roman" pitchFamily="18" charset="0"/>
                          <a:cs typeface="Times New Roman" pitchFamily="18" charset="0"/>
                        </a:rPr>
                        <a:t>8,7</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1" i="0" u="none" strike="noStrike" dirty="0">
                          <a:solidFill>
                            <a:srgbClr val="000000"/>
                          </a:solidFill>
                          <a:latin typeface="Times New Roman" pitchFamily="18" charset="0"/>
                          <a:cs typeface="Times New Roman" pitchFamily="18" charset="0"/>
                        </a:rPr>
                        <a:t>3,1</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1" i="0" u="none" strike="noStrike">
                          <a:solidFill>
                            <a:srgbClr val="000000"/>
                          </a:solidFill>
                          <a:latin typeface="Times New Roman" pitchFamily="18" charset="0"/>
                          <a:cs typeface="Times New Roman" pitchFamily="18" charset="0"/>
                        </a:rPr>
                        <a:t>55</a:t>
                      </a:r>
                    </a:p>
                  </a:txBody>
                  <a:tcPr marL="5208" marR="5208" marT="5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383866">
                <a:tc rowSpan="2">
                  <a:txBody>
                    <a:bodyPr/>
                    <a:lstStyle/>
                    <a:p>
                      <a:pPr marL="72000" algn="l" fontAlgn="ctr"/>
                      <a:r>
                        <a:rPr lang="ru-RU" sz="1600" b="1" i="0" u="none" strike="noStrike" dirty="0">
                          <a:solidFill>
                            <a:srgbClr val="000000"/>
                          </a:solidFill>
                          <a:latin typeface="Times New Roman" pitchFamily="18" charset="0"/>
                          <a:cs typeface="Times New Roman" pitchFamily="18" charset="0"/>
                        </a:rPr>
                        <a:t>Арбуз открытый грунт</a:t>
                      </a:r>
                    </a:p>
                  </a:txBody>
                  <a:tcPr marL="5208" marR="5208" marT="520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b"/>
                      <a:r>
                        <a:rPr lang="ru-RU" sz="1200" b="0" i="0" u="none" strike="noStrike" dirty="0">
                          <a:solidFill>
                            <a:srgbClr val="000000"/>
                          </a:solidFill>
                          <a:latin typeface="Times New Roman" pitchFamily="18" charset="0"/>
                          <a:cs typeface="Times New Roman" pitchFamily="18" charset="0"/>
                        </a:rPr>
                        <a:t>без внесения "</a:t>
                      </a:r>
                      <a:r>
                        <a:rPr lang="ru-RU" sz="1200" b="0" i="0" u="none" strike="noStrike" dirty="0" err="1">
                          <a:solidFill>
                            <a:srgbClr val="000000"/>
                          </a:solidFill>
                          <a:latin typeface="Times New Roman" pitchFamily="18" charset="0"/>
                          <a:cs typeface="Times New Roman" pitchFamily="18" charset="0"/>
                        </a:rPr>
                        <a:t>Гумирост</a:t>
                      </a:r>
                      <a:r>
                        <a:rPr lang="ru-RU" sz="1200" b="0" i="0" u="none" strike="noStrike" dirty="0">
                          <a:solidFill>
                            <a:srgbClr val="000000"/>
                          </a:solidFill>
                          <a:latin typeface="Times New Roman" pitchFamily="18" charset="0"/>
                          <a:cs typeface="Times New Roman" pitchFamily="18" charset="0"/>
                        </a:rPr>
                        <a:t>"</a:t>
                      </a:r>
                    </a:p>
                  </a:txBody>
                  <a:tcPr marL="5208" marR="5208" marT="52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1" i="0" u="none" strike="noStrike" dirty="0">
                          <a:solidFill>
                            <a:srgbClr val="000000"/>
                          </a:solidFill>
                          <a:latin typeface="Times New Roman" pitchFamily="18" charset="0"/>
                          <a:cs typeface="Times New Roman" pitchFamily="18" charset="0"/>
                        </a:rPr>
                        <a:t>-</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1" i="0" u="none" strike="noStrike" dirty="0">
                          <a:solidFill>
                            <a:srgbClr val="000000"/>
                          </a:solidFill>
                          <a:latin typeface="Times New Roman" pitchFamily="18" charset="0"/>
                          <a:cs typeface="Times New Roman" pitchFamily="18" charset="0"/>
                        </a:rPr>
                        <a:t>1,8</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1" i="0" u="none" strike="noStrike" dirty="0">
                          <a:solidFill>
                            <a:srgbClr val="000000"/>
                          </a:solidFill>
                          <a:latin typeface="Times New Roman" pitchFamily="18" charset="0"/>
                          <a:cs typeface="Times New Roman" pitchFamily="18" charset="0"/>
                        </a:rPr>
                        <a:t> </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1" i="0" u="none" strike="noStrike" dirty="0">
                          <a:solidFill>
                            <a:srgbClr val="000000"/>
                          </a:solidFill>
                          <a:latin typeface="Times New Roman" pitchFamily="18" charset="0"/>
                          <a:cs typeface="Times New Roman" pitchFamily="18" charset="0"/>
                        </a:rPr>
                        <a:t> </a:t>
                      </a:r>
                    </a:p>
                  </a:txBody>
                  <a:tcPr marL="5208" marR="5208" marT="5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r>
              <a:tr h="383866">
                <a:tc vMerge="1">
                  <a:txBody>
                    <a:bodyPr/>
                    <a:lstStyle/>
                    <a:p>
                      <a:endParaRPr lang="ru-RU"/>
                    </a:p>
                  </a:txBody>
                  <a:tcPr/>
                </a:tc>
                <a:tc>
                  <a:txBody>
                    <a:bodyPr/>
                    <a:lstStyle/>
                    <a:p>
                      <a:pPr algn="l" fontAlgn="b"/>
                      <a:r>
                        <a:rPr lang="ru-RU" sz="1200" b="0" i="0" u="none" strike="noStrike" dirty="0">
                          <a:solidFill>
                            <a:srgbClr val="000000"/>
                          </a:solidFill>
                          <a:latin typeface="Calibri"/>
                        </a:rPr>
                        <a:t>с внесением "</a:t>
                      </a:r>
                      <a:r>
                        <a:rPr lang="ru-RU" sz="1200" b="0" i="0" u="none" strike="noStrike" dirty="0" err="1">
                          <a:solidFill>
                            <a:srgbClr val="000000"/>
                          </a:solidFill>
                          <a:latin typeface="Calibri"/>
                        </a:rPr>
                        <a:t>Гумирост</a:t>
                      </a:r>
                      <a:r>
                        <a:rPr lang="ru-RU" sz="1200" b="0" i="0" u="none" strike="noStrike" dirty="0">
                          <a:solidFill>
                            <a:srgbClr val="000000"/>
                          </a:solidFill>
                          <a:latin typeface="Calibri"/>
                        </a:rPr>
                        <a:t>"</a:t>
                      </a:r>
                    </a:p>
                  </a:txBody>
                  <a:tcPr marL="5208" marR="5208" marT="52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1" i="0" u="none" strike="noStrike" dirty="0" smtClean="0">
                          <a:solidFill>
                            <a:srgbClr val="000000"/>
                          </a:solidFill>
                          <a:latin typeface="Calibri"/>
                        </a:rPr>
                        <a:t>100</a:t>
                      </a:r>
                      <a:endParaRPr lang="ru-RU" sz="1600" b="1" i="0" u="none" strike="noStrike" dirty="0">
                        <a:solidFill>
                          <a:srgbClr val="000000"/>
                        </a:solidFill>
                        <a:latin typeface="Calibri"/>
                      </a:endParaRP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1" i="0" u="none" strike="noStrike" dirty="0">
                          <a:solidFill>
                            <a:srgbClr val="000000"/>
                          </a:solidFill>
                          <a:latin typeface="Calibri"/>
                        </a:rPr>
                        <a:t>2,6</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1" i="0" u="none" strike="noStrike" dirty="0">
                          <a:solidFill>
                            <a:srgbClr val="000000"/>
                          </a:solidFill>
                          <a:latin typeface="Calibri"/>
                        </a:rPr>
                        <a:t>0,8</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1" i="0" u="none" strike="noStrike" dirty="0">
                          <a:solidFill>
                            <a:srgbClr val="000000"/>
                          </a:solidFill>
                          <a:latin typeface="Calibri"/>
                        </a:rPr>
                        <a:t>27</a:t>
                      </a:r>
                    </a:p>
                  </a:txBody>
                  <a:tcPr marL="5208" marR="5208" marT="520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sp>
        <p:nvSpPr>
          <p:cNvPr id="3073" name="Rectangle 1"/>
          <p:cNvSpPr>
            <a:spLocks noChangeArrowheads="1"/>
          </p:cNvSpPr>
          <p:nvPr/>
        </p:nvSpPr>
        <p:spPr bwMode="auto">
          <a:xfrm>
            <a:off x="116632" y="469142"/>
            <a:ext cx="6624736" cy="14157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algn="ctr" fontAlgn="base">
              <a:spcBef>
                <a:spcPct val="0"/>
              </a:spcBef>
              <a:spcAft>
                <a:spcPct val="0"/>
              </a:spcAft>
            </a:pPr>
            <a:r>
              <a:rPr lang="ru-RU" sz="2200" b="1" i="1" dirty="0"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Влияние гуминового препарата «</a:t>
            </a:r>
            <a:r>
              <a:rPr lang="ru-RU" sz="2200" b="1" i="1" dirty="0" err="1"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Гумирост</a:t>
            </a:r>
            <a:r>
              <a:rPr lang="ru-RU" sz="2200" b="1" i="1" dirty="0"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на урожайность овощных культур</a:t>
            </a:r>
          </a:p>
          <a:p>
            <a:pPr indent="449263" algn="just" fontAlgn="base">
              <a:spcBef>
                <a:spcPct val="0"/>
              </a:spcBef>
              <a:spcAft>
                <a:spcPct val="0"/>
              </a:spcAft>
            </a:pPr>
            <a:r>
              <a:rPr lang="ru-RU" sz="1400" dirty="0" smtClean="0"/>
              <a:t>Научные исследования РУП «Институт овощеводства НАН Беларуси» подтверждают высокую эффективность применения  препарата гуминового «</a:t>
            </a:r>
            <a:r>
              <a:rPr lang="ru-RU" sz="1400" dirty="0" err="1" smtClean="0"/>
              <a:t>Гумирост</a:t>
            </a:r>
            <a:r>
              <a:rPr lang="ru-RU" sz="1400" dirty="0" smtClean="0"/>
              <a:t>» </a:t>
            </a:r>
            <a:r>
              <a:rPr lang="ru-RU" sz="1400" b="1" dirty="0" smtClean="0"/>
              <a:t>(доктор сельскохозяйственных наук М.Ф. </a:t>
            </a:r>
            <a:r>
              <a:rPr lang="ru-RU" sz="1400" b="1" dirty="0" err="1" smtClean="0"/>
              <a:t>Степуро</a:t>
            </a:r>
            <a:r>
              <a:rPr lang="ru-RU" sz="1400" b="1" dirty="0" smtClean="0"/>
              <a:t>).</a:t>
            </a:r>
            <a:endParaRPr kumimoji="0" lang="ru-RU"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Прямоугольник 4"/>
          <p:cNvSpPr/>
          <p:nvPr/>
        </p:nvSpPr>
        <p:spPr>
          <a:xfrm>
            <a:off x="509862" y="8244408"/>
            <a:ext cx="5871466" cy="830997"/>
          </a:xfrm>
          <a:prstGeom prst="rect">
            <a:avLst/>
          </a:prstGeom>
        </p:spPr>
        <p:txBody>
          <a:bodyPr wrap="square">
            <a:spAutoFit/>
          </a:bodyPr>
          <a:lstStyle/>
          <a:p>
            <a:pPr algn="r"/>
            <a:r>
              <a:rPr lang="en-US" sz="4800" dirty="0" smtClean="0">
                <a:solidFill>
                  <a:schemeClr val="accent2">
                    <a:lumMod val="60000"/>
                    <a:lumOff val="40000"/>
                  </a:schemeClr>
                </a:solidFill>
                <a:latin typeface="Times New Roman" pitchFamily="18" charset="0"/>
                <a:cs typeface="Times New Roman" pitchFamily="18" charset="0"/>
              </a:rPr>
              <a:t>www.agrobio.by</a:t>
            </a:r>
            <a:endParaRPr lang="ru-RU" sz="4800"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5000" t="10000" r="-55000" b="-10000"/>
          </a:stretch>
        </a:blip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08D910E-4612-422A-8669-7F2CBAE93626}" type="slidenum">
              <a:rPr lang="ru-RU" smtClean="0"/>
              <a:pPr/>
              <a:t>14</a:t>
            </a:fld>
            <a:endParaRPr lang="ru-RU"/>
          </a:p>
        </p:txBody>
      </p:sp>
      <p:graphicFrame>
        <p:nvGraphicFramePr>
          <p:cNvPr id="3" name="Таблица 2"/>
          <p:cNvGraphicFramePr>
            <a:graphicFrameLocks noGrp="1"/>
          </p:cNvGraphicFramePr>
          <p:nvPr/>
        </p:nvGraphicFramePr>
        <p:xfrm>
          <a:off x="188640" y="2914780"/>
          <a:ext cx="6408712" cy="4249506"/>
        </p:xfrm>
        <a:graphic>
          <a:graphicData uri="http://schemas.openxmlformats.org/drawingml/2006/table">
            <a:tbl>
              <a:tblPr>
                <a:effectLst>
                  <a:outerShdw blurRad="50800" dist="38100" algn="l" rotWithShape="0">
                    <a:prstClr val="black">
                      <a:alpha val="40000"/>
                    </a:prstClr>
                  </a:outerShdw>
                </a:effectLst>
              </a:tblPr>
              <a:tblGrid>
                <a:gridCol w="1130950"/>
                <a:gridCol w="1078951"/>
                <a:gridCol w="1102467"/>
                <a:gridCol w="1152128"/>
                <a:gridCol w="1008112"/>
                <a:gridCol w="936104"/>
              </a:tblGrid>
              <a:tr h="1809681">
                <a:tc>
                  <a:txBody>
                    <a:bodyPr/>
                    <a:lstStyle/>
                    <a:p>
                      <a:pPr algn="ctr">
                        <a:lnSpc>
                          <a:spcPct val="115000"/>
                        </a:lnSpc>
                        <a:spcAft>
                          <a:spcPts val="0"/>
                        </a:spcAft>
                      </a:pPr>
                      <a:r>
                        <a:rPr lang="ru-RU" sz="1500" b="1" dirty="0">
                          <a:latin typeface="Times New Roman"/>
                          <a:ea typeface="Calibri"/>
                          <a:cs typeface="Times New Roman"/>
                        </a:rPr>
                        <a:t>Культура</a:t>
                      </a:r>
                      <a:endParaRPr lang="ru-RU" sz="1500" b="1"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500" b="1" dirty="0">
                          <a:latin typeface="Times New Roman"/>
                          <a:ea typeface="Calibri"/>
                          <a:cs typeface="Times New Roman"/>
                        </a:rPr>
                        <a:t>Место выращивания</a:t>
                      </a:r>
                      <a:endParaRPr lang="ru-RU" sz="1500" b="1"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500" b="1" dirty="0" smtClean="0">
                          <a:latin typeface="Times New Roman"/>
                          <a:ea typeface="Calibri"/>
                          <a:cs typeface="Times New Roman"/>
                        </a:rPr>
                        <a:t>Прибавка урожая, кг/сотку</a:t>
                      </a:r>
                      <a:endParaRPr lang="ru-RU" sz="1500" b="1"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500" b="1" dirty="0">
                          <a:latin typeface="Times New Roman"/>
                          <a:ea typeface="Calibri"/>
                          <a:cs typeface="Times New Roman"/>
                        </a:rPr>
                        <a:t>Выручка от реализации продукции, руб.</a:t>
                      </a:r>
                      <a:endParaRPr lang="ru-RU" sz="1500" b="1"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500" b="1" dirty="0">
                          <a:latin typeface="Times New Roman"/>
                          <a:ea typeface="Calibri"/>
                          <a:cs typeface="Times New Roman"/>
                        </a:rPr>
                        <a:t>Затраты на препарат и его внесения, руб.</a:t>
                      </a:r>
                      <a:endParaRPr lang="ru-RU" sz="1500" b="1"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500" b="1" dirty="0">
                          <a:latin typeface="Times New Roman"/>
                          <a:ea typeface="Calibri"/>
                          <a:cs typeface="Times New Roman"/>
                        </a:rPr>
                        <a:t>Чистый доход, руб.</a:t>
                      </a:r>
                      <a:endParaRPr lang="ru-RU" sz="1500" b="1"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304978">
                <a:tc>
                  <a:txBody>
                    <a:bodyPr/>
                    <a:lstStyle/>
                    <a:p>
                      <a:pPr>
                        <a:lnSpc>
                          <a:spcPct val="115000"/>
                        </a:lnSpc>
                        <a:spcAft>
                          <a:spcPts val="0"/>
                        </a:spcAft>
                      </a:pPr>
                      <a:r>
                        <a:rPr lang="ru-RU" sz="1600" b="1" dirty="0">
                          <a:latin typeface="Times New Roman"/>
                          <a:ea typeface="Calibri"/>
                          <a:cs typeface="Times New Roman"/>
                        </a:rPr>
                        <a:t>Огурец</a:t>
                      </a:r>
                      <a:endParaRPr lang="ru-RU" sz="1600" b="1"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rowSpan="4">
                  <a:txBody>
                    <a:bodyPr/>
                    <a:lstStyle/>
                    <a:p>
                      <a:pPr>
                        <a:lnSpc>
                          <a:spcPct val="115000"/>
                        </a:lnSpc>
                        <a:spcAft>
                          <a:spcPts val="0"/>
                        </a:spcAft>
                      </a:pPr>
                      <a:r>
                        <a:rPr lang="ru-RU" sz="1600">
                          <a:latin typeface="Times New Roman"/>
                          <a:ea typeface="Calibri"/>
                          <a:cs typeface="Times New Roman"/>
                        </a:rPr>
                        <a:t>теплица</a:t>
                      </a:r>
                      <a:endParaRPr lang="ru-RU" sz="160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600" dirty="0">
                          <a:latin typeface="Times New Roman"/>
                          <a:ea typeface="Calibri"/>
                          <a:cs typeface="Times New Roman"/>
                        </a:rPr>
                        <a:t>490</a:t>
                      </a:r>
                      <a:endParaRPr lang="ru-RU" sz="1600"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600" dirty="0">
                          <a:latin typeface="Times New Roman"/>
                          <a:ea typeface="Calibri"/>
                          <a:cs typeface="Times New Roman"/>
                        </a:rPr>
                        <a:t>441</a:t>
                      </a:r>
                      <a:endParaRPr lang="ru-RU" sz="1600"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600">
                          <a:latin typeface="Times New Roman"/>
                          <a:ea typeface="Calibri"/>
                          <a:cs typeface="Times New Roman"/>
                        </a:rPr>
                        <a:t>11,5</a:t>
                      </a:r>
                      <a:endParaRPr lang="ru-RU" sz="160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600" b="1" dirty="0">
                          <a:latin typeface="Times New Roman"/>
                          <a:ea typeface="Calibri"/>
                          <a:cs typeface="Times New Roman"/>
                        </a:rPr>
                        <a:t>429,5</a:t>
                      </a:r>
                      <a:endParaRPr lang="ru-RU" sz="1600" b="1"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304978">
                <a:tc>
                  <a:txBody>
                    <a:bodyPr/>
                    <a:lstStyle/>
                    <a:p>
                      <a:pPr>
                        <a:lnSpc>
                          <a:spcPct val="115000"/>
                        </a:lnSpc>
                        <a:spcAft>
                          <a:spcPts val="0"/>
                        </a:spcAft>
                      </a:pPr>
                      <a:r>
                        <a:rPr lang="ru-RU" sz="1600" b="1" dirty="0">
                          <a:latin typeface="Times New Roman"/>
                          <a:ea typeface="Calibri"/>
                          <a:cs typeface="Times New Roman"/>
                        </a:rPr>
                        <a:t>Томат</a:t>
                      </a:r>
                      <a:endParaRPr lang="ru-RU" sz="1600" b="1"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vMerge="1">
                  <a:txBody>
                    <a:bodyPr/>
                    <a:lstStyle/>
                    <a:p>
                      <a:endParaRPr lang="ru-RU"/>
                    </a:p>
                  </a:txBody>
                  <a:tcPr/>
                </a:tc>
                <a:tc>
                  <a:txBody>
                    <a:bodyPr/>
                    <a:lstStyle/>
                    <a:p>
                      <a:pPr algn="ctr">
                        <a:lnSpc>
                          <a:spcPct val="115000"/>
                        </a:lnSpc>
                        <a:spcAft>
                          <a:spcPts val="0"/>
                        </a:spcAft>
                      </a:pPr>
                      <a:r>
                        <a:rPr lang="ru-RU" sz="1600" dirty="0">
                          <a:latin typeface="Times New Roman"/>
                          <a:ea typeface="Calibri"/>
                          <a:cs typeface="Times New Roman"/>
                        </a:rPr>
                        <a:t>380</a:t>
                      </a:r>
                      <a:endParaRPr lang="ru-RU" sz="1600"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600" dirty="0">
                          <a:latin typeface="Times New Roman"/>
                          <a:ea typeface="Calibri"/>
                          <a:cs typeface="Times New Roman"/>
                        </a:rPr>
                        <a:t>342</a:t>
                      </a:r>
                      <a:endParaRPr lang="ru-RU" sz="1600"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600">
                          <a:latin typeface="Times New Roman"/>
                          <a:ea typeface="Calibri"/>
                          <a:cs typeface="Times New Roman"/>
                        </a:rPr>
                        <a:t>10,3</a:t>
                      </a:r>
                      <a:endParaRPr lang="ru-RU" sz="160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600" b="1" dirty="0">
                          <a:latin typeface="Times New Roman"/>
                          <a:ea typeface="Calibri"/>
                          <a:cs typeface="Times New Roman"/>
                        </a:rPr>
                        <a:t>331,7</a:t>
                      </a:r>
                      <a:endParaRPr lang="ru-RU" sz="1600" b="1"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609957">
                <a:tc>
                  <a:txBody>
                    <a:bodyPr/>
                    <a:lstStyle/>
                    <a:p>
                      <a:pPr>
                        <a:lnSpc>
                          <a:spcPct val="115000"/>
                        </a:lnSpc>
                        <a:spcAft>
                          <a:spcPts val="0"/>
                        </a:spcAft>
                      </a:pPr>
                      <a:r>
                        <a:rPr lang="ru-RU" sz="1600" b="1" dirty="0">
                          <a:latin typeface="Times New Roman"/>
                          <a:ea typeface="Calibri"/>
                          <a:cs typeface="Times New Roman"/>
                        </a:rPr>
                        <a:t>Перец сладкий</a:t>
                      </a:r>
                      <a:endParaRPr lang="ru-RU" sz="1600" b="1"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vMerge="1">
                  <a:txBody>
                    <a:bodyPr/>
                    <a:lstStyle/>
                    <a:p>
                      <a:endParaRPr lang="ru-RU"/>
                    </a:p>
                  </a:txBody>
                  <a:tcPr/>
                </a:tc>
                <a:tc>
                  <a:txBody>
                    <a:bodyPr/>
                    <a:lstStyle/>
                    <a:p>
                      <a:pPr algn="ctr">
                        <a:lnSpc>
                          <a:spcPct val="115000"/>
                        </a:lnSpc>
                        <a:spcAft>
                          <a:spcPts val="0"/>
                        </a:spcAft>
                      </a:pPr>
                      <a:r>
                        <a:rPr lang="ru-RU" sz="1600" dirty="0">
                          <a:latin typeface="Times New Roman"/>
                          <a:ea typeface="Calibri"/>
                          <a:cs typeface="Times New Roman"/>
                        </a:rPr>
                        <a:t>170</a:t>
                      </a:r>
                      <a:endParaRPr lang="ru-RU" sz="1600"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600" dirty="0">
                          <a:latin typeface="Times New Roman"/>
                          <a:ea typeface="Calibri"/>
                          <a:cs typeface="Times New Roman"/>
                        </a:rPr>
                        <a:t>204</a:t>
                      </a:r>
                      <a:endParaRPr lang="ru-RU" sz="1600"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600" dirty="0">
                          <a:latin typeface="Times New Roman"/>
                          <a:ea typeface="Calibri"/>
                          <a:cs typeface="Times New Roman"/>
                        </a:rPr>
                        <a:t>10,3</a:t>
                      </a:r>
                      <a:endParaRPr lang="ru-RU" sz="1600"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600" b="1" dirty="0">
                          <a:latin typeface="Times New Roman"/>
                          <a:ea typeface="Calibri"/>
                          <a:cs typeface="Times New Roman"/>
                        </a:rPr>
                        <a:t>191,7</a:t>
                      </a:r>
                      <a:endParaRPr lang="ru-RU" sz="1600" b="1"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304978">
                <a:tc>
                  <a:txBody>
                    <a:bodyPr/>
                    <a:lstStyle/>
                    <a:p>
                      <a:pPr>
                        <a:lnSpc>
                          <a:spcPct val="115000"/>
                        </a:lnSpc>
                        <a:spcAft>
                          <a:spcPts val="0"/>
                        </a:spcAft>
                      </a:pPr>
                      <a:r>
                        <a:rPr lang="ru-RU" sz="1600" b="1" dirty="0">
                          <a:latin typeface="Times New Roman"/>
                          <a:ea typeface="Calibri"/>
                          <a:cs typeface="Times New Roman"/>
                        </a:rPr>
                        <a:t>Баклажан</a:t>
                      </a:r>
                      <a:endParaRPr lang="ru-RU" sz="1600" b="1"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vMerge="1">
                  <a:txBody>
                    <a:bodyPr/>
                    <a:lstStyle/>
                    <a:p>
                      <a:endParaRPr lang="ru-RU"/>
                    </a:p>
                  </a:txBody>
                  <a:tcPr/>
                </a:tc>
                <a:tc>
                  <a:txBody>
                    <a:bodyPr/>
                    <a:lstStyle/>
                    <a:p>
                      <a:pPr algn="ctr">
                        <a:lnSpc>
                          <a:spcPct val="115000"/>
                        </a:lnSpc>
                        <a:spcAft>
                          <a:spcPts val="0"/>
                        </a:spcAft>
                      </a:pPr>
                      <a:r>
                        <a:rPr lang="ru-RU" sz="1600" dirty="0">
                          <a:latin typeface="Times New Roman"/>
                          <a:ea typeface="Calibri"/>
                          <a:cs typeface="Times New Roman"/>
                        </a:rPr>
                        <a:t>140</a:t>
                      </a:r>
                      <a:endParaRPr lang="ru-RU" sz="1600"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600" dirty="0">
                          <a:latin typeface="Times New Roman"/>
                          <a:ea typeface="Calibri"/>
                          <a:cs typeface="Times New Roman"/>
                        </a:rPr>
                        <a:t>168</a:t>
                      </a:r>
                      <a:endParaRPr lang="ru-RU" sz="1600"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600" dirty="0">
                          <a:latin typeface="Times New Roman"/>
                          <a:ea typeface="Calibri"/>
                          <a:cs typeface="Times New Roman"/>
                        </a:rPr>
                        <a:t>11,5</a:t>
                      </a:r>
                      <a:endParaRPr lang="ru-RU" sz="1600"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600" b="1" dirty="0">
                          <a:latin typeface="Times New Roman"/>
                          <a:ea typeface="Calibri"/>
                          <a:cs typeface="Times New Roman"/>
                        </a:rPr>
                        <a:t>156,5</a:t>
                      </a:r>
                      <a:endParaRPr lang="ru-RU" sz="1600" b="1"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304978">
                <a:tc>
                  <a:txBody>
                    <a:bodyPr/>
                    <a:lstStyle/>
                    <a:p>
                      <a:pPr>
                        <a:lnSpc>
                          <a:spcPct val="115000"/>
                        </a:lnSpc>
                        <a:spcAft>
                          <a:spcPts val="0"/>
                        </a:spcAft>
                      </a:pPr>
                      <a:r>
                        <a:rPr lang="ru-RU" sz="1600" b="1" dirty="0">
                          <a:latin typeface="Times New Roman"/>
                          <a:ea typeface="Calibri"/>
                          <a:cs typeface="Times New Roman"/>
                        </a:rPr>
                        <a:t>Огурец</a:t>
                      </a:r>
                      <a:endParaRPr lang="ru-RU" sz="1600" b="1"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rowSpan="3">
                  <a:txBody>
                    <a:bodyPr/>
                    <a:lstStyle/>
                    <a:p>
                      <a:pPr>
                        <a:lnSpc>
                          <a:spcPct val="115000"/>
                        </a:lnSpc>
                        <a:spcAft>
                          <a:spcPts val="0"/>
                        </a:spcAft>
                      </a:pPr>
                      <a:r>
                        <a:rPr lang="ru-RU" sz="1600" dirty="0">
                          <a:latin typeface="Times New Roman"/>
                          <a:ea typeface="Calibri"/>
                          <a:cs typeface="Times New Roman"/>
                        </a:rPr>
                        <a:t>о</a:t>
                      </a:r>
                      <a:r>
                        <a:rPr lang="ru-RU" sz="1600" dirty="0" smtClean="0">
                          <a:latin typeface="Times New Roman"/>
                          <a:ea typeface="Calibri"/>
                          <a:cs typeface="Times New Roman"/>
                        </a:rPr>
                        <a:t>ткрытый </a:t>
                      </a:r>
                      <a:r>
                        <a:rPr lang="ru-RU" sz="1600" dirty="0">
                          <a:latin typeface="Times New Roman"/>
                          <a:ea typeface="Calibri"/>
                          <a:cs typeface="Times New Roman"/>
                        </a:rPr>
                        <a:t>грунт</a:t>
                      </a:r>
                      <a:endParaRPr lang="ru-RU" sz="1600"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600" dirty="0">
                          <a:latin typeface="Times New Roman"/>
                          <a:ea typeface="Calibri"/>
                          <a:cs typeface="Times New Roman"/>
                        </a:rPr>
                        <a:t>310</a:t>
                      </a:r>
                      <a:endParaRPr lang="ru-RU" sz="1600"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600">
                          <a:latin typeface="Times New Roman"/>
                          <a:ea typeface="Calibri"/>
                          <a:cs typeface="Times New Roman"/>
                        </a:rPr>
                        <a:t>186</a:t>
                      </a:r>
                      <a:endParaRPr lang="ru-RU" sz="160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600" dirty="0">
                          <a:latin typeface="Times New Roman"/>
                          <a:ea typeface="Calibri"/>
                          <a:cs typeface="Times New Roman"/>
                        </a:rPr>
                        <a:t>8,5</a:t>
                      </a:r>
                      <a:endParaRPr lang="ru-RU" sz="1600"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600" b="1" dirty="0">
                          <a:latin typeface="Times New Roman"/>
                          <a:ea typeface="Calibri"/>
                          <a:cs typeface="Times New Roman"/>
                        </a:rPr>
                        <a:t>177,5</a:t>
                      </a:r>
                      <a:endParaRPr lang="ru-RU" sz="1600" b="1"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304978">
                <a:tc>
                  <a:txBody>
                    <a:bodyPr/>
                    <a:lstStyle/>
                    <a:p>
                      <a:pPr>
                        <a:lnSpc>
                          <a:spcPct val="115000"/>
                        </a:lnSpc>
                        <a:spcAft>
                          <a:spcPts val="0"/>
                        </a:spcAft>
                      </a:pPr>
                      <a:r>
                        <a:rPr lang="ru-RU" sz="1600" b="1" dirty="0">
                          <a:latin typeface="Times New Roman"/>
                          <a:ea typeface="Calibri"/>
                          <a:cs typeface="Times New Roman"/>
                        </a:rPr>
                        <a:t>Томат</a:t>
                      </a:r>
                      <a:endParaRPr lang="ru-RU" sz="1600" b="1"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vMerge="1">
                  <a:txBody>
                    <a:bodyPr/>
                    <a:lstStyle/>
                    <a:p>
                      <a:endParaRPr lang="ru-RU"/>
                    </a:p>
                  </a:txBody>
                  <a:tcPr/>
                </a:tc>
                <a:tc>
                  <a:txBody>
                    <a:bodyPr/>
                    <a:lstStyle/>
                    <a:p>
                      <a:pPr algn="ctr">
                        <a:lnSpc>
                          <a:spcPct val="115000"/>
                        </a:lnSpc>
                        <a:spcAft>
                          <a:spcPts val="0"/>
                        </a:spcAft>
                      </a:pPr>
                      <a:r>
                        <a:rPr lang="ru-RU" sz="1600" dirty="0">
                          <a:latin typeface="Times New Roman"/>
                          <a:ea typeface="Calibri"/>
                          <a:cs typeface="Times New Roman"/>
                        </a:rPr>
                        <a:t>90</a:t>
                      </a:r>
                      <a:endParaRPr lang="ru-RU" sz="1600"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600" dirty="0">
                          <a:latin typeface="Times New Roman"/>
                          <a:ea typeface="Calibri"/>
                          <a:cs typeface="Times New Roman"/>
                        </a:rPr>
                        <a:t>72</a:t>
                      </a:r>
                      <a:endParaRPr lang="ru-RU" sz="1600"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600" dirty="0">
                          <a:latin typeface="Times New Roman"/>
                          <a:ea typeface="Calibri"/>
                          <a:cs typeface="Times New Roman"/>
                        </a:rPr>
                        <a:t>8,0</a:t>
                      </a:r>
                      <a:endParaRPr lang="ru-RU" sz="1600"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600" b="1" dirty="0">
                          <a:latin typeface="Times New Roman"/>
                          <a:ea typeface="Calibri"/>
                          <a:cs typeface="Times New Roman"/>
                        </a:rPr>
                        <a:t>64,0</a:t>
                      </a:r>
                      <a:endParaRPr lang="ru-RU" sz="1600" b="1"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304978">
                <a:tc>
                  <a:txBody>
                    <a:bodyPr/>
                    <a:lstStyle/>
                    <a:p>
                      <a:pPr>
                        <a:lnSpc>
                          <a:spcPct val="115000"/>
                        </a:lnSpc>
                        <a:spcAft>
                          <a:spcPts val="0"/>
                        </a:spcAft>
                      </a:pPr>
                      <a:r>
                        <a:rPr lang="ru-RU" sz="1600" b="1" dirty="0">
                          <a:latin typeface="Times New Roman"/>
                          <a:ea typeface="Calibri"/>
                          <a:cs typeface="Times New Roman"/>
                        </a:rPr>
                        <a:t>Арбуз</a:t>
                      </a:r>
                      <a:endParaRPr lang="ru-RU" sz="1600" b="1"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vMerge="1">
                  <a:txBody>
                    <a:bodyPr/>
                    <a:lstStyle/>
                    <a:p>
                      <a:endParaRPr lang="ru-RU"/>
                    </a:p>
                  </a:txBody>
                  <a:tcPr/>
                </a:tc>
                <a:tc>
                  <a:txBody>
                    <a:bodyPr/>
                    <a:lstStyle/>
                    <a:p>
                      <a:pPr algn="ctr">
                        <a:lnSpc>
                          <a:spcPct val="115000"/>
                        </a:lnSpc>
                        <a:spcAft>
                          <a:spcPts val="0"/>
                        </a:spcAft>
                      </a:pPr>
                      <a:r>
                        <a:rPr lang="ru-RU" sz="1600" dirty="0">
                          <a:latin typeface="Times New Roman"/>
                          <a:ea typeface="Calibri"/>
                          <a:cs typeface="Times New Roman"/>
                        </a:rPr>
                        <a:t>80</a:t>
                      </a:r>
                      <a:endParaRPr lang="ru-RU" sz="1600"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600" dirty="0">
                          <a:latin typeface="Times New Roman"/>
                          <a:ea typeface="Calibri"/>
                          <a:cs typeface="Times New Roman"/>
                        </a:rPr>
                        <a:t>112</a:t>
                      </a:r>
                      <a:endParaRPr lang="ru-RU" sz="1600"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600" dirty="0">
                          <a:latin typeface="Times New Roman"/>
                          <a:ea typeface="Calibri"/>
                          <a:cs typeface="Times New Roman"/>
                        </a:rPr>
                        <a:t>8,5</a:t>
                      </a:r>
                      <a:endParaRPr lang="ru-RU" sz="1600"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spcAft>
                          <a:spcPts val="0"/>
                        </a:spcAft>
                      </a:pPr>
                      <a:r>
                        <a:rPr lang="ru-RU" sz="1600" b="1" dirty="0">
                          <a:latin typeface="Times New Roman"/>
                          <a:ea typeface="Calibri"/>
                          <a:cs typeface="Times New Roman"/>
                        </a:rPr>
                        <a:t>103,5</a:t>
                      </a:r>
                      <a:endParaRPr lang="ru-RU" sz="1600" b="1" dirty="0">
                        <a:latin typeface="Calibri"/>
                        <a:ea typeface="Calibri"/>
                        <a:cs typeface="Times New Roman"/>
                      </a:endParaRPr>
                    </a:p>
                  </a:txBody>
                  <a:tcPr marL="51591" marR="515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sp>
        <p:nvSpPr>
          <p:cNvPr id="36865" name="Rectangle 1"/>
          <p:cNvSpPr>
            <a:spLocks noChangeArrowheads="1"/>
          </p:cNvSpPr>
          <p:nvPr/>
        </p:nvSpPr>
        <p:spPr bwMode="auto">
          <a:xfrm>
            <a:off x="0" y="471172"/>
            <a:ext cx="674136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fontAlgn="base">
              <a:spcBef>
                <a:spcPct val="0"/>
              </a:spcBef>
              <a:spcAft>
                <a:spcPct val="0"/>
              </a:spcAft>
            </a:pPr>
            <a:r>
              <a:rPr lang="ru-RU" sz="2400" b="1" i="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Экономическая эффективность использования удобрения «</a:t>
            </a:r>
            <a:r>
              <a:rPr lang="ru-RU" sz="2400" b="1" i="1" dirty="0" err="1"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Гумирост</a:t>
            </a:r>
            <a:r>
              <a:rPr lang="ru-RU" sz="2400" b="1" i="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под овощные культуры в открытом грунте и теплицах, на расчетную площадь 100м2  (1 сотку)</a:t>
            </a:r>
          </a:p>
        </p:txBody>
      </p:sp>
      <p:sp>
        <p:nvSpPr>
          <p:cNvPr id="5" name="Прямоугольник 4"/>
          <p:cNvSpPr/>
          <p:nvPr/>
        </p:nvSpPr>
        <p:spPr>
          <a:xfrm>
            <a:off x="476672" y="8172400"/>
            <a:ext cx="5832648" cy="707886"/>
          </a:xfrm>
          <a:prstGeom prst="rect">
            <a:avLst/>
          </a:prstGeom>
        </p:spPr>
        <p:txBody>
          <a:bodyPr wrap="square">
            <a:spAutoFit/>
          </a:bodyPr>
          <a:lstStyle/>
          <a:p>
            <a:pPr algn="r"/>
            <a:r>
              <a:rPr lang="en-US" sz="4000" dirty="0" smtClean="0">
                <a:solidFill>
                  <a:schemeClr val="accent2">
                    <a:lumMod val="60000"/>
                    <a:lumOff val="40000"/>
                  </a:schemeClr>
                </a:solidFill>
                <a:latin typeface="Times New Roman" pitchFamily="18" charset="0"/>
                <a:cs typeface="Times New Roman" pitchFamily="18" charset="0"/>
              </a:rPr>
              <a:t>www.agrobio.by</a:t>
            </a:r>
            <a:endParaRPr lang="ru-RU" sz="4000"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9000" t="-20000" r="-19000" b="-40000"/>
          </a:stretch>
        </a:blipFill>
        <a:effectLst/>
      </p:bgPr>
    </p:bg>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260648" y="4211960"/>
            <a:ext cx="0" cy="3960440"/>
          </a:xfrm>
          <a:prstGeom prst="line">
            <a:avLst/>
          </a:prstGeom>
        </p:spPr>
        <p:style>
          <a:lnRef idx="1">
            <a:schemeClr val="accent1"/>
          </a:lnRef>
          <a:fillRef idx="0">
            <a:schemeClr val="accent1"/>
          </a:fillRef>
          <a:effectRef idx="0">
            <a:schemeClr val="accent1"/>
          </a:effectRef>
          <a:fontRef idx="minor">
            <a:schemeClr val="tx1"/>
          </a:fontRef>
        </p:style>
      </p:cxnSp>
      <p:sp>
        <p:nvSpPr>
          <p:cNvPr id="8" name="Номер слайда 7"/>
          <p:cNvSpPr>
            <a:spLocks noGrp="1"/>
          </p:cNvSpPr>
          <p:nvPr>
            <p:ph type="sldNum" sz="quarter" idx="12"/>
          </p:nvPr>
        </p:nvSpPr>
        <p:spPr/>
        <p:txBody>
          <a:bodyPr/>
          <a:lstStyle/>
          <a:p>
            <a:fld id="{B08D910E-4612-422A-8669-7F2CBAE93626}" type="slidenum">
              <a:rPr lang="ru-RU" smtClean="0"/>
              <a:pPr/>
              <a:t>15</a:t>
            </a:fld>
            <a:endParaRPr lang="ru-RU"/>
          </a:p>
        </p:txBody>
      </p:sp>
      <p:graphicFrame>
        <p:nvGraphicFramePr>
          <p:cNvPr id="9" name="Таблица 8"/>
          <p:cNvGraphicFramePr>
            <a:graphicFrameLocks noGrp="1"/>
          </p:cNvGraphicFramePr>
          <p:nvPr/>
        </p:nvGraphicFramePr>
        <p:xfrm>
          <a:off x="260648" y="1898550"/>
          <a:ext cx="6408712" cy="6192332"/>
        </p:xfrm>
        <a:graphic>
          <a:graphicData uri="http://schemas.openxmlformats.org/drawingml/2006/table">
            <a:tbl>
              <a:tblPr/>
              <a:tblGrid>
                <a:gridCol w="1567811"/>
                <a:gridCol w="1009058"/>
                <a:gridCol w="2194481"/>
                <a:gridCol w="569517"/>
                <a:gridCol w="498328"/>
                <a:gridCol w="569517"/>
              </a:tblGrid>
              <a:tr h="184753">
                <a:tc rowSpan="2">
                  <a:txBody>
                    <a:bodyPr/>
                    <a:lstStyle/>
                    <a:p>
                      <a:pPr algn="ctr" fontAlgn="ctr"/>
                      <a:r>
                        <a:rPr lang="ru-RU" sz="1200" b="0" i="0" u="none" strike="noStrike" dirty="0">
                          <a:solidFill>
                            <a:srgbClr val="000000"/>
                          </a:solidFill>
                          <a:latin typeface="Times New Roman" pitchFamily="18" charset="0"/>
                          <a:cs typeface="Times New Roman" pitchFamily="18" charset="0"/>
                        </a:rPr>
                        <a:t>Культура</a:t>
                      </a:r>
                    </a:p>
                  </a:txBody>
                  <a:tcPr marL="4524" marR="4524" marT="452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rowSpan="2">
                  <a:txBody>
                    <a:bodyPr/>
                    <a:lstStyle/>
                    <a:p>
                      <a:pPr algn="ctr" fontAlgn="ctr"/>
                      <a:r>
                        <a:rPr lang="ru-RU" sz="1200" b="0" i="0" u="none" strike="noStrike" dirty="0">
                          <a:solidFill>
                            <a:srgbClr val="000000"/>
                          </a:solidFill>
                          <a:latin typeface="Times New Roman" pitchFamily="18" charset="0"/>
                          <a:cs typeface="Times New Roman" pitchFamily="18" charset="0"/>
                        </a:rPr>
                        <a:t>Вариант</a:t>
                      </a:r>
                    </a:p>
                  </a:txBody>
                  <a:tcPr marL="4524" marR="4524" marT="4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rowSpan="2">
                  <a:txBody>
                    <a:bodyPr/>
                    <a:lstStyle/>
                    <a:p>
                      <a:pPr algn="ctr" fontAlgn="ctr"/>
                      <a:r>
                        <a:rPr lang="ru-RU" sz="1200" b="0" i="0" u="none" strike="noStrike" dirty="0">
                          <a:solidFill>
                            <a:srgbClr val="000000"/>
                          </a:solidFill>
                          <a:latin typeface="Times New Roman" pitchFamily="18" charset="0"/>
                          <a:cs typeface="Times New Roman" pitchFamily="18" charset="0"/>
                        </a:rPr>
                        <a:t>Норма расхода препарата, л/1га</a:t>
                      </a:r>
                    </a:p>
                  </a:txBody>
                  <a:tcPr marL="4524" marR="4524" marT="4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rowSpan="2">
                  <a:txBody>
                    <a:bodyPr/>
                    <a:lstStyle/>
                    <a:p>
                      <a:pPr algn="ctr" fontAlgn="ctr"/>
                      <a:r>
                        <a:rPr lang="ru-RU" sz="1200" b="0" i="0" u="none" strike="noStrike">
                          <a:solidFill>
                            <a:srgbClr val="000000"/>
                          </a:solidFill>
                          <a:latin typeface="Times New Roman" pitchFamily="18" charset="0"/>
                          <a:cs typeface="Times New Roman" pitchFamily="18" charset="0"/>
                        </a:rPr>
                        <a:t>Урожайность, ц/га</a:t>
                      </a:r>
                    </a:p>
                  </a:txBody>
                  <a:tcPr marL="4524" marR="4524" marT="4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gridSpan="2">
                  <a:txBody>
                    <a:bodyPr/>
                    <a:lstStyle/>
                    <a:p>
                      <a:pPr algn="ctr" fontAlgn="ctr"/>
                      <a:r>
                        <a:rPr lang="ru-RU" sz="1200" b="0" i="0" u="none" strike="noStrike">
                          <a:solidFill>
                            <a:srgbClr val="000000"/>
                          </a:solidFill>
                          <a:latin typeface="Times New Roman" pitchFamily="18" charset="0"/>
                          <a:cs typeface="Times New Roman" pitchFamily="18" charset="0"/>
                        </a:rPr>
                        <a:t>Прибавка</a:t>
                      </a:r>
                    </a:p>
                  </a:txBody>
                  <a:tcPr marL="4524" marR="4524" marT="45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endParaRPr lang="ru-RU"/>
                    </a:p>
                  </a:txBody>
                  <a:tcPr/>
                </a:tc>
              </a:tr>
              <a:tr h="36058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200" b="0" i="0" u="none" strike="noStrike">
                          <a:solidFill>
                            <a:srgbClr val="000000"/>
                          </a:solidFill>
                          <a:latin typeface="Times New Roman" pitchFamily="18" charset="0"/>
                          <a:cs typeface="Times New Roman" pitchFamily="18" charset="0"/>
                        </a:rPr>
                        <a:t>ц/га</a:t>
                      </a:r>
                    </a:p>
                  </a:txBody>
                  <a:tcPr marL="4524" marR="4524" marT="4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200" b="0" i="0" u="none" strike="noStrike" dirty="0">
                          <a:solidFill>
                            <a:srgbClr val="000000"/>
                          </a:solidFill>
                          <a:latin typeface="Times New Roman" pitchFamily="18" charset="0"/>
                          <a:cs typeface="Times New Roman" pitchFamily="18" charset="0"/>
                        </a:rPr>
                        <a:t>%</a:t>
                      </a:r>
                    </a:p>
                  </a:txBody>
                  <a:tcPr marL="4524" marR="4524" marT="45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365046">
                <a:tc rowSpan="2">
                  <a:txBody>
                    <a:bodyPr/>
                    <a:lstStyle/>
                    <a:p>
                      <a:pPr marL="72000" algn="l" fontAlgn="ctr"/>
                      <a:r>
                        <a:rPr lang="ru-RU" sz="1500" b="1" i="0" u="none" strike="noStrike" dirty="0" smtClean="0">
                          <a:solidFill>
                            <a:srgbClr val="000000"/>
                          </a:solidFill>
                          <a:latin typeface="Times New Roman" pitchFamily="18" charset="0"/>
                          <a:cs typeface="Times New Roman" pitchFamily="18" charset="0"/>
                        </a:rPr>
                        <a:t>Озимый </a:t>
                      </a:r>
                      <a:r>
                        <a:rPr lang="ru-RU" sz="1500" b="1" i="0" u="none" strike="noStrike" dirty="0">
                          <a:solidFill>
                            <a:srgbClr val="000000"/>
                          </a:solidFill>
                          <a:latin typeface="Times New Roman" pitchFamily="18" charset="0"/>
                          <a:cs typeface="Times New Roman" pitchFamily="18" charset="0"/>
                        </a:rPr>
                        <a:t>и </a:t>
                      </a:r>
                      <a:r>
                        <a:rPr lang="ru-RU" sz="1500" b="1" i="0" u="none" strike="noStrike" dirty="0" smtClean="0">
                          <a:solidFill>
                            <a:srgbClr val="000000"/>
                          </a:solidFill>
                          <a:latin typeface="Times New Roman" pitchFamily="18" charset="0"/>
                          <a:cs typeface="Times New Roman" pitchFamily="18" charset="0"/>
                        </a:rPr>
                        <a:t>    яровой </a:t>
                      </a:r>
                      <a:r>
                        <a:rPr lang="ru-RU" sz="1500" b="1" i="0" u="none" strike="noStrike" dirty="0">
                          <a:solidFill>
                            <a:srgbClr val="000000"/>
                          </a:solidFill>
                          <a:latin typeface="Times New Roman" pitchFamily="18" charset="0"/>
                          <a:cs typeface="Times New Roman" pitchFamily="18" charset="0"/>
                        </a:rPr>
                        <a:t>рапс</a:t>
                      </a:r>
                    </a:p>
                  </a:txBody>
                  <a:tcPr marL="4524" marR="4524" marT="452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ru-RU" sz="1200" b="0" i="0" u="none" strike="noStrike" dirty="0">
                          <a:solidFill>
                            <a:srgbClr val="000000"/>
                          </a:solidFill>
                          <a:latin typeface="Times New Roman" pitchFamily="18" charset="0"/>
                          <a:cs typeface="Times New Roman" pitchFamily="18" charset="0"/>
                        </a:rPr>
                        <a:t>без внесения "</a:t>
                      </a:r>
                      <a:r>
                        <a:rPr lang="ru-RU" sz="1200" b="0" i="0" u="none" strike="noStrike" dirty="0" err="1">
                          <a:solidFill>
                            <a:srgbClr val="000000"/>
                          </a:solidFill>
                          <a:latin typeface="Times New Roman" pitchFamily="18" charset="0"/>
                          <a:cs typeface="Times New Roman" pitchFamily="18" charset="0"/>
                        </a:rPr>
                        <a:t>Гумирост</a:t>
                      </a:r>
                      <a:r>
                        <a:rPr lang="ru-RU" sz="1200" b="0" i="0" u="none" strike="noStrike" dirty="0">
                          <a:solidFill>
                            <a:srgbClr val="000000"/>
                          </a:solidFill>
                          <a:latin typeface="Times New Roman" pitchFamily="18" charset="0"/>
                          <a:cs typeface="Times New Roman" pitchFamily="18" charset="0"/>
                        </a:rPr>
                        <a:t>"</a:t>
                      </a:r>
                    </a:p>
                  </a:txBody>
                  <a:tcPr marL="4524" marR="4524" marT="4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200" b="0" i="0" u="none" strike="noStrike" dirty="0">
                          <a:solidFill>
                            <a:srgbClr val="000000"/>
                          </a:solidFill>
                          <a:latin typeface="Times New Roman" pitchFamily="18" charset="0"/>
                          <a:cs typeface="Times New Roman" pitchFamily="18" charset="0"/>
                        </a:rPr>
                        <a:t>-</a:t>
                      </a:r>
                    </a:p>
                  </a:txBody>
                  <a:tcPr marL="4524" marR="4524" marT="4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400" b="1" i="0" u="none" strike="noStrike">
                          <a:solidFill>
                            <a:srgbClr val="000000"/>
                          </a:solidFill>
                          <a:latin typeface="Times New Roman" pitchFamily="18" charset="0"/>
                          <a:cs typeface="Times New Roman" pitchFamily="18" charset="0"/>
                        </a:rPr>
                        <a:t>29,6</a:t>
                      </a:r>
                    </a:p>
                  </a:txBody>
                  <a:tcPr marL="4524" marR="4524" marT="4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400" b="1" i="0" u="none" strike="noStrike" dirty="0">
                          <a:solidFill>
                            <a:srgbClr val="000000"/>
                          </a:solidFill>
                          <a:latin typeface="Times New Roman" pitchFamily="18" charset="0"/>
                          <a:cs typeface="Times New Roman" pitchFamily="18" charset="0"/>
                        </a:rPr>
                        <a:t> </a:t>
                      </a:r>
                    </a:p>
                  </a:txBody>
                  <a:tcPr marL="4524" marR="4524" marT="4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600" b="1" i="0" u="none" strike="noStrike" dirty="0">
                          <a:solidFill>
                            <a:srgbClr val="000000"/>
                          </a:solidFill>
                          <a:latin typeface="Times New Roman" pitchFamily="18" charset="0"/>
                          <a:cs typeface="Times New Roman" pitchFamily="18" charset="0"/>
                        </a:rPr>
                        <a:t> </a:t>
                      </a:r>
                    </a:p>
                  </a:txBody>
                  <a:tcPr marL="4524" marR="4524" marT="45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455192">
                <a:tc vMerge="1">
                  <a:txBody>
                    <a:bodyPr/>
                    <a:lstStyle/>
                    <a:p>
                      <a:endParaRPr lang="ru-RU"/>
                    </a:p>
                  </a:txBody>
                  <a:tcPr/>
                </a:tc>
                <a:tc>
                  <a:txBody>
                    <a:bodyPr/>
                    <a:lstStyle/>
                    <a:p>
                      <a:pPr algn="l" fontAlgn="b"/>
                      <a:r>
                        <a:rPr lang="ru-RU" sz="1200" b="0" i="0" u="none" strike="noStrike" dirty="0">
                          <a:solidFill>
                            <a:srgbClr val="000000"/>
                          </a:solidFill>
                          <a:latin typeface="Times New Roman" pitchFamily="18" charset="0"/>
                          <a:cs typeface="Times New Roman" pitchFamily="18" charset="0"/>
                        </a:rPr>
                        <a:t>с внесением "</a:t>
                      </a:r>
                      <a:r>
                        <a:rPr lang="ru-RU" sz="1200" b="0" i="0" u="none" strike="noStrike" dirty="0" err="1">
                          <a:solidFill>
                            <a:srgbClr val="000000"/>
                          </a:solidFill>
                          <a:latin typeface="Times New Roman" pitchFamily="18" charset="0"/>
                          <a:cs typeface="Times New Roman" pitchFamily="18" charset="0"/>
                        </a:rPr>
                        <a:t>Гумирост</a:t>
                      </a:r>
                      <a:r>
                        <a:rPr lang="ru-RU" sz="1200" b="0" i="0" u="none" strike="noStrike" dirty="0">
                          <a:solidFill>
                            <a:srgbClr val="000000"/>
                          </a:solidFill>
                          <a:latin typeface="Times New Roman" pitchFamily="18" charset="0"/>
                          <a:cs typeface="Times New Roman" pitchFamily="18" charset="0"/>
                        </a:rPr>
                        <a:t>"</a:t>
                      </a:r>
                    </a:p>
                  </a:txBody>
                  <a:tcPr marL="4524" marR="4524" marT="4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000" b="0" i="0" u="none" strike="noStrike" dirty="0">
                          <a:solidFill>
                            <a:srgbClr val="000000"/>
                          </a:solidFill>
                          <a:latin typeface="Times New Roman" pitchFamily="18" charset="0"/>
                          <a:cs typeface="Times New Roman" pitchFamily="18" charset="0"/>
                        </a:rPr>
                        <a:t>1,0л/</a:t>
                      </a:r>
                      <a:r>
                        <a:rPr lang="ru-RU" sz="1000" b="0" i="0" u="none" strike="noStrike" dirty="0" err="1">
                          <a:solidFill>
                            <a:srgbClr val="000000"/>
                          </a:solidFill>
                          <a:latin typeface="Times New Roman" pitchFamily="18" charset="0"/>
                          <a:cs typeface="Times New Roman" pitchFamily="18" charset="0"/>
                        </a:rPr>
                        <a:t>тн</a:t>
                      </a:r>
                      <a:r>
                        <a:rPr lang="ru-RU" sz="1000" b="0" i="0" u="none" strike="noStrike" dirty="0">
                          <a:solidFill>
                            <a:srgbClr val="000000"/>
                          </a:solidFill>
                          <a:latin typeface="Times New Roman" pitchFamily="18" charset="0"/>
                          <a:cs typeface="Times New Roman" pitchFamily="18" charset="0"/>
                        </a:rPr>
                        <a:t> -обработка семян, 2,0л/га+2,0л/</a:t>
                      </a:r>
                      <a:r>
                        <a:rPr lang="ru-RU" sz="1000" b="0" i="0" u="none" strike="noStrike" dirty="0" err="1">
                          <a:solidFill>
                            <a:srgbClr val="000000"/>
                          </a:solidFill>
                          <a:latin typeface="Times New Roman" pitchFamily="18" charset="0"/>
                          <a:cs typeface="Times New Roman" pitchFamily="18" charset="0"/>
                        </a:rPr>
                        <a:t>га+2,0л</a:t>
                      </a:r>
                      <a:r>
                        <a:rPr lang="ru-RU" sz="1000" b="0" i="0" u="none" strike="noStrike" dirty="0">
                          <a:solidFill>
                            <a:srgbClr val="000000"/>
                          </a:solidFill>
                          <a:latin typeface="Times New Roman" pitchFamily="18" charset="0"/>
                          <a:cs typeface="Times New Roman" pitchFamily="18" charset="0"/>
                        </a:rPr>
                        <a:t>/га(3-хкратная обр.)</a:t>
                      </a:r>
                    </a:p>
                  </a:txBody>
                  <a:tcPr marL="4524" marR="4524" marT="4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400" b="1" i="0" u="none" strike="noStrike" dirty="0" smtClean="0">
                          <a:solidFill>
                            <a:srgbClr val="000000"/>
                          </a:solidFill>
                          <a:latin typeface="Times New Roman" pitchFamily="18" charset="0"/>
                          <a:cs typeface="Times New Roman" pitchFamily="18" charset="0"/>
                        </a:rPr>
                        <a:t>34,0</a:t>
                      </a:r>
                      <a:endParaRPr lang="ru-RU" sz="1400" b="1" i="0" u="none" strike="noStrike" dirty="0">
                        <a:solidFill>
                          <a:srgbClr val="000000"/>
                        </a:solidFill>
                        <a:latin typeface="Times New Roman" pitchFamily="18" charset="0"/>
                        <a:cs typeface="Times New Roman" pitchFamily="18" charset="0"/>
                      </a:endParaRPr>
                    </a:p>
                  </a:txBody>
                  <a:tcPr marL="4524" marR="4524" marT="4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400" b="1" i="0" u="none" strike="noStrike" dirty="0">
                          <a:solidFill>
                            <a:srgbClr val="000000"/>
                          </a:solidFill>
                          <a:latin typeface="Times New Roman" pitchFamily="18" charset="0"/>
                          <a:cs typeface="Times New Roman" pitchFamily="18" charset="0"/>
                        </a:rPr>
                        <a:t>4,4</a:t>
                      </a:r>
                    </a:p>
                  </a:txBody>
                  <a:tcPr marL="4524" marR="4524" marT="4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600" b="1" i="0" u="none" strike="noStrike" dirty="0" smtClean="0">
                          <a:solidFill>
                            <a:srgbClr val="000000"/>
                          </a:solidFill>
                          <a:latin typeface="Times New Roman" pitchFamily="18" charset="0"/>
                          <a:cs typeface="Times New Roman" pitchFamily="18" charset="0"/>
                        </a:rPr>
                        <a:t>15</a:t>
                      </a:r>
                      <a:endParaRPr lang="ru-RU" sz="1600" b="1" i="0" u="none" strike="noStrike" dirty="0">
                        <a:solidFill>
                          <a:srgbClr val="000000"/>
                        </a:solidFill>
                        <a:latin typeface="Times New Roman" pitchFamily="18" charset="0"/>
                        <a:cs typeface="Times New Roman" pitchFamily="18" charset="0"/>
                      </a:endParaRPr>
                    </a:p>
                  </a:txBody>
                  <a:tcPr marL="4524" marR="4524" marT="45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365046">
                <a:tc rowSpan="4">
                  <a:txBody>
                    <a:bodyPr/>
                    <a:lstStyle/>
                    <a:p>
                      <a:pPr marL="72000" algn="l" fontAlgn="ctr"/>
                      <a:r>
                        <a:rPr lang="ru-RU" sz="1500" b="1" i="0" u="none" strike="noStrike" dirty="0">
                          <a:solidFill>
                            <a:srgbClr val="000000"/>
                          </a:solidFill>
                          <a:latin typeface="Times New Roman" pitchFamily="18" charset="0"/>
                          <a:cs typeface="Times New Roman" pitchFamily="18" charset="0"/>
                        </a:rPr>
                        <a:t>Озимый и яровой ячмень</a:t>
                      </a:r>
                    </a:p>
                  </a:txBody>
                  <a:tcPr marL="4524" marR="4524" marT="452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ru-RU" sz="1200" b="0" i="0" u="none" strike="noStrike" dirty="0">
                          <a:solidFill>
                            <a:srgbClr val="000000"/>
                          </a:solidFill>
                          <a:latin typeface="Times New Roman" pitchFamily="18" charset="0"/>
                          <a:cs typeface="Times New Roman" pitchFamily="18" charset="0"/>
                        </a:rPr>
                        <a:t>без внесения "</a:t>
                      </a:r>
                      <a:r>
                        <a:rPr lang="ru-RU" sz="1200" b="0" i="0" u="none" strike="noStrike" dirty="0" err="1">
                          <a:solidFill>
                            <a:srgbClr val="000000"/>
                          </a:solidFill>
                          <a:latin typeface="Times New Roman" pitchFamily="18" charset="0"/>
                          <a:cs typeface="Times New Roman" pitchFamily="18" charset="0"/>
                        </a:rPr>
                        <a:t>Гумирост</a:t>
                      </a:r>
                      <a:r>
                        <a:rPr lang="ru-RU" sz="1200" b="0" i="0" u="none" strike="noStrike" dirty="0">
                          <a:solidFill>
                            <a:srgbClr val="000000"/>
                          </a:solidFill>
                          <a:latin typeface="Times New Roman" pitchFamily="18" charset="0"/>
                          <a:cs typeface="Times New Roman" pitchFamily="18" charset="0"/>
                        </a:rPr>
                        <a:t>"</a:t>
                      </a:r>
                    </a:p>
                  </a:txBody>
                  <a:tcPr marL="4524" marR="4524" marT="4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200" b="0" i="0" u="none" strike="noStrike" dirty="0">
                          <a:solidFill>
                            <a:srgbClr val="000000"/>
                          </a:solidFill>
                          <a:latin typeface="Times New Roman" pitchFamily="18" charset="0"/>
                          <a:cs typeface="Times New Roman" pitchFamily="18" charset="0"/>
                        </a:rPr>
                        <a:t>-</a:t>
                      </a:r>
                    </a:p>
                  </a:txBody>
                  <a:tcPr marL="4524" marR="4524" marT="4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400" b="1" i="0" u="none" strike="noStrike">
                          <a:solidFill>
                            <a:srgbClr val="000000"/>
                          </a:solidFill>
                          <a:latin typeface="Times New Roman" pitchFamily="18" charset="0"/>
                          <a:cs typeface="Times New Roman" pitchFamily="18" charset="0"/>
                        </a:rPr>
                        <a:t>51,6</a:t>
                      </a:r>
                    </a:p>
                  </a:txBody>
                  <a:tcPr marL="4524" marR="4524" marT="4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400" b="1" i="0" u="none" strike="noStrike" dirty="0">
                          <a:solidFill>
                            <a:srgbClr val="000000"/>
                          </a:solidFill>
                          <a:latin typeface="Times New Roman" pitchFamily="18" charset="0"/>
                          <a:cs typeface="Times New Roman" pitchFamily="18" charset="0"/>
                        </a:rPr>
                        <a:t> </a:t>
                      </a:r>
                    </a:p>
                  </a:txBody>
                  <a:tcPr marL="4524" marR="4524" marT="4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600" b="1" i="0" u="none" strike="noStrike" dirty="0">
                          <a:solidFill>
                            <a:srgbClr val="000000"/>
                          </a:solidFill>
                          <a:latin typeface="Times New Roman" pitchFamily="18" charset="0"/>
                          <a:cs typeface="Times New Roman" pitchFamily="18" charset="0"/>
                        </a:rPr>
                        <a:t> </a:t>
                      </a:r>
                    </a:p>
                  </a:txBody>
                  <a:tcPr marL="4524" marR="4524" marT="45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365046">
                <a:tc vMerge="1">
                  <a:txBody>
                    <a:bodyPr/>
                    <a:lstStyle/>
                    <a:p>
                      <a:endParaRPr lang="ru-RU"/>
                    </a:p>
                  </a:txBody>
                  <a:tcPr/>
                </a:tc>
                <a:tc>
                  <a:txBody>
                    <a:bodyPr/>
                    <a:lstStyle/>
                    <a:p>
                      <a:pPr algn="l" fontAlgn="b"/>
                      <a:r>
                        <a:rPr lang="ru-RU" sz="1200" b="0" i="0" u="none" strike="noStrike" dirty="0">
                          <a:solidFill>
                            <a:srgbClr val="000000"/>
                          </a:solidFill>
                          <a:latin typeface="Times New Roman" pitchFamily="18" charset="0"/>
                          <a:cs typeface="Times New Roman" pitchFamily="18" charset="0"/>
                        </a:rPr>
                        <a:t>с внесением "</a:t>
                      </a:r>
                      <a:r>
                        <a:rPr lang="ru-RU" sz="1200" b="0" i="0" u="none" strike="noStrike" dirty="0" err="1">
                          <a:solidFill>
                            <a:srgbClr val="000000"/>
                          </a:solidFill>
                          <a:latin typeface="Times New Roman" pitchFamily="18" charset="0"/>
                          <a:cs typeface="Times New Roman" pitchFamily="18" charset="0"/>
                        </a:rPr>
                        <a:t>Гумирост</a:t>
                      </a:r>
                      <a:r>
                        <a:rPr lang="ru-RU" sz="1200" b="0" i="0" u="none" strike="noStrike" dirty="0">
                          <a:solidFill>
                            <a:srgbClr val="000000"/>
                          </a:solidFill>
                          <a:latin typeface="Times New Roman" pitchFamily="18" charset="0"/>
                          <a:cs typeface="Times New Roman" pitchFamily="18" charset="0"/>
                        </a:rPr>
                        <a:t>"</a:t>
                      </a:r>
                    </a:p>
                  </a:txBody>
                  <a:tcPr marL="4524" marR="4524" marT="4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200" b="0" i="0" u="none" strike="noStrike" dirty="0">
                          <a:solidFill>
                            <a:srgbClr val="000000"/>
                          </a:solidFill>
                          <a:latin typeface="Times New Roman" pitchFamily="18" charset="0"/>
                          <a:cs typeface="Times New Roman" pitchFamily="18" charset="0"/>
                        </a:rPr>
                        <a:t>1,0 л/</a:t>
                      </a:r>
                      <a:r>
                        <a:rPr lang="ru-RU" sz="1200" b="0" i="0" u="none" strike="noStrike" dirty="0" err="1">
                          <a:solidFill>
                            <a:srgbClr val="000000"/>
                          </a:solidFill>
                          <a:latin typeface="Times New Roman" pitchFamily="18" charset="0"/>
                          <a:cs typeface="Times New Roman" pitchFamily="18" charset="0"/>
                        </a:rPr>
                        <a:t>тн-обработка</a:t>
                      </a:r>
                      <a:r>
                        <a:rPr lang="ru-RU" sz="1200" b="0" i="0" u="none" strike="noStrike" dirty="0">
                          <a:solidFill>
                            <a:srgbClr val="000000"/>
                          </a:solidFill>
                          <a:latin typeface="Times New Roman" pitchFamily="18" charset="0"/>
                          <a:cs typeface="Times New Roman" pitchFamily="18" charset="0"/>
                        </a:rPr>
                        <a:t> семян</a:t>
                      </a:r>
                    </a:p>
                  </a:txBody>
                  <a:tcPr marL="4524" marR="4524" marT="4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400" b="1" i="0" u="none" strike="noStrike">
                          <a:solidFill>
                            <a:srgbClr val="000000"/>
                          </a:solidFill>
                          <a:latin typeface="Times New Roman" pitchFamily="18" charset="0"/>
                          <a:cs typeface="Times New Roman" pitchFamily="18" charset="0"/>
                        </a:rPr>
                        <a:t>56,8</a:t>
                      </a:r>
                    </a:p>
                  </a:txBody>
                  <a:tcPr marL="4524" marR="4524" marT="4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400" b="1" i="0" u="none" strike="noStrike" dirty="0">
                          <a:solidFill>
                            <a:srgbClr val="000000"/>
                          </a:solidFill>
                          <a:latin typeface="Times New Roman" pitchFamily="18" charset="0"/>
                          <a:cs typeface="Times New Roman" pitchFamily="18" charset="0"/>
                        </a:rPr>
                        <a:t>5,2</a:t>
                      </a:r>
                    </a:p>
                  </a:txBody>
                  <a:tcPr marL="4524" marR="4524" marT="4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600" b="1" i="0" u="none" strike="noStrike" dirty="0" smtClean="0">
                          <a:solidFill>
                            <a:srgbClr val="000000"/>
                          </a:solidFill>
                          <a:latin typeface="Times New Roman" pitchFamily="18" charset="0"/>
                          <a:cs typeface="Times New Roman" pitchFamily="18" charset="0"/>
                        </a:rPr>
                        <a:t>10</a:t>
                      </a:r>
                      <a:endParaRPr lang="ru-RU" sz="1600" b="1" i="0" u="none" strike="noStrike" dirty="0">
                        <a:solidFill>
                          <a:srgbClr val="000000"/>
                        </a:solidFill>
                        <a:latin typeface="Times New Roman" pitchFamily="18" charset="0"/>
                        <a:cs typeface="Times New Roman" pitchFamily="18" charset="0"/>
                      </a:endParaRPr>
                    </a:p>
                  </a:txBody>
                  <a:tcPr marL="4524" marR="4524" marT="45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365046">
                <a:tc vMerge="1">
                  <a:txBody>
                    <a:bodyPr/>
                    <a:lstStyle/>
                    <a:p>
                      <a:endParaRPr lang="ru-RU"/>
                    </a:p>
                  </a:txBody>
                  <a:tcPr/>
                </a:tc>
                <a:tc>
                  <a:txBody>
                    <a:bodyPr/>
                    <a:lstStyle/>
                    <a:p>
                      <a:pPr algn="l" fontAlgn="b"/>
                      <a:r>
                        <a:rPr lang="ru-RU" sz="1200" b="0" i="0" u="none" strike="noStrike" dirty="0">
                          <a:solidFill>
                            <a:srgbClr val="000000"/>
                          </a:solidFill>
                          <a:latin typeface="Times New Roman" pitchFamily="18" charset="0"/>
                          <a:cs typeface="Times New Roman" pitchFamily="18" charset="0"/>
                        </a:rPr>
                        <a:t>с внесением "</a:t>
                      </a:r>
                      <a:r>
                        <a:rPr lang="ru-RU" sz="1200" b="0" i="0" u="none" strike="noStrike" dirty="0" err="1">
                          <a:solidFill>
                            <a:srgbClr val="000000"/>
                          </a:solidFill>
                          <a:latin typeface="Times New Roman" pitchFamily="18" charset="0"/>
                          <a:cs typeface="Times New Roman" pitchFamily="18" charset="0"/>
                        </a:rPr>
                        <a:t>Гумирост</a:t>
                      </a:r>
                      <a:r>
                        <a:rPr lang="ru-RU" sz="1200" b="0" i="0" u="none" strike="noStrike" dirty="0">
                          <a:solidFill>
                            <a:srgbClr val="000000"/>
                          </a:solidFill>
                          <a:latin typeface="Times New Roman" pitchFamily="18" charset="0"/>
                          <a:cs typeface="Times New Roman" pitchFamily="18" charset="0"/>
                        </a:rPr>
                        <a:t>"</a:t>
                      </a:r>
                    </a:p>
                  </a:txBody>
                  <a:tcPr marL="4524" marR="4524" marT="4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200" b="0" i="0" u="none" strike="noStrike" dirty="0">
                          <a:solidFill>
                            <a:srgbClr val="000000"/>
                          </a:solidFill>
                          <a:latin typeface="Times New Roman" pitchFamily="18" charset="0"/>
                          <a:cs typeface="Times New Roman" pitchFamily="18" charset="0"/>
                        </a:rPr>
                        <a:t>1,0 л/тн+2,0л/га(обработка </a:t>
                      </a:r>
                      <a:r>
                        <a:rPr lang="ru-RU" sz="1200" b="0" i="0" u="none" strike="noStrike" dirty="0" err="1">
                          <a:solidFill>
                            <a:srgbClr val="000000"/>
                          </a:solidFill>
                          <a:latin typeface="Times New Roman" pitchFamily="18" charset="0"/>
                          <a:cs typeface="Times New Roman" pitchFamily="18" charset="0"/>
                        </a:rPr>
                        <a:t>семян+начало</a:t>
                      </a:r>
                      <a:r>
                        <a:rPr lang="ru-RU" sz="1200" b="0" i="0" u="none" strike="noStrike" dirty="0">
                          <a:solidFill>
                            <a:srgbClr val="000000"/>
                          </a:solidFill>
                          <a:latin typeface="Times New Roman" pitchFamily="18" charset="0"/>
                          <a:cs typeface="Times New Roman" pitchFamily="18" charset="0"/>
                        </a:rPr>
                        <a:t> </a:t>
                      </a:r>
                      <a:r>
                        <a:rPr lang="ru-RU" sz="1200" b="0" i="0" u="none" strike="noStrike" dirty="0" err="1">
                          <a:solidFill>
                            <a:srgbClr val="000000"/>
                          </a:solidFill>
                          <a:latin typeface="Times New Roman" pitchFamily="18" charset="0"/>
                          <a:cs typeface="Times New Roman" pitchFamily="18" charset="0"/>
                        </a:rPr>
                        <a:t>трубкования</a:t>
                      </a:r>
                      <a:r>
                        <a:rPr lang="ru-RU" sz="1200" b="0" i="0" u="none" strike="noStrike" dirty="0">
                          <a:solidFill>
                            <a:srgbClr val="000000"/>
                          </a:solidFill>
                          <a:latin typeface="Times New Roman" pitchFamily="18" charset="0"/>
                          <a:cs typeface="Times New Roman" pitchFamily="18" charset="0"/>
                        </a:rPr>
                        <a:t>)</a:t>
                      </a:r>
                    </a:p>
                  </a:txBody>
                  <a:tcPr marL="4524" marR="4524" marT="4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400" b="1" i="0" u="none" strike="noStrike">
                          <a:solidFill>
                            <a:srgbClr val="000000"/>
                          </a:solidFill>
                          <a:latin typeface="Times New Roman" pitchFamily="18" charset="0"/>
                          <a:cs typeface="Times New Roman" pitchFamily="18" charset="0"/>
                        </a:rPr>
                        <a:t>57,7</a:t>
                      </a:r>
                    </a:p>
                  </a:txBody>
                  <a:tcPr marL="4524" marR="4524" marT="4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400" b="1" i="0" u="none" strike="noStrike" dirty="0">
                          <a:solidFill>
                            <a:srgbClr val="000000"/>
                          </a:solidFill>
                          <a:latin typeface="Times New Roman" pitchFamily="18" charset="0"/>
                          <a:cs typeface="Times New Roman" pitchFamily="18" charset="0"/>
                        </a:rPr>
                        <a:t>6,1</a:t>
                      </a:r>
                    </a:p>
                  </a:txBody>
                  <a:tcPr marL="4524" marR="4524" marT="4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600" b="1" i="0" u="none" strike="noStrike" dirty="0" smtClean="0">
                          <a:solidFill>
                            <a:srgbClr val="000000"/>
                          </a:solidFill>
                          <a:latin typeface="Times New Roman" pitchFamily="18" charset="0"/>
                          <a:cs typeface="Times New Roman" pitchFamily="18" charset="0"/>
                        </a:rPr>
                        <a:t>12</a:t>
                      </a:r>
                      <a:endParaRPr lang="ru-RU" sz="1600" b="1" i="0" u="none" strike="noStrike" dirty="0">
                        <a:solidFill>
                          <a:srgbClr val="000000"/>
                        </a:solidFill>
                        <a:latin typeface="Times New Roman" pitchFamily="18" charset="0"/>
                        <a:cs typeface="Times New Roman" pitchFamily="18" charset="0"/>
                      </a:endParaRPr>
                    </a:p>
                  </a:txBody>
                  <a:tcPr marL="4524" marR="4524" marT="45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365046">
                <a:tc vMerge="1">
                  <a:txBody>
                    <a:bodyPr/>
                    <a:lstStyle/>
                    <a:p>
                      <a:endParaRPr lang="ru-RU"/>
                    </a:p>
                  </a:txBody>
                  <a:tcPr/>
                </a:tc>
                <a:tc>
                  <a:txBody>
                    <a:bodyPr/>
                    <a:lstStyle/>
                    <a:p>
                      <a:pPr algn="l" fontAlgn="b"/>
                      <a:r>
                        <a:rPr lang="ru-RU" sz="1200" b="0" i="0" u="none" strike="noStrike" dirty="0">
                          <a:solidFill>
                            <a:srgbClr val="000000"/>
                          </a:solidFill>
                          <a:latin typeface="Times New Roman" pitchFamily="18" charset="0"/>
                          <a:cs typeface="Times New Roman" pitchFamily="18" charset="0"/>
                        </a:rPr>
                        <a:t>с внесением "</a:t>
                      </a:r>
                      <a:r>
                        <a:rPr lang="ru-RU" sz="1200" b="0" i="0" u="none" strike="noStrike" dirty="0" err="1">
                          <a:solidFill>
                            <a:srgbClr val="000000"/>
                          </a:solidFill>
                          <a:latin typeface="Times New Roman" pitchFamily="18" charset="0"/>
                          <a:cs typeface="Times New Roman" pitchFamily="18" charset="0"/>
                        </a:rPr>
                        <a:t>Гумирост</a:t>
                      </a:r>
                      <a:r>
                        <a:rPr lang="ru-RU" sz="1200" b="0" i="0" u="none" strike="noStrike" dirty="0">
                          <a:solidFill>
                            <a:srgbClr val="000000"/>
                          </a:solidFill>
                          <a:latin typeface="Times New Roman" pitchFamily="18" charset="0"/>
                          <a:cs typeface="Times New Roman" pitchFamily="18" charset="0"/>
                        </a:rPr>
                        <a:t>"</a:t>
                      </a:r>
                    </a:p>
                  </a:txBody>
                  <a:tcPr marL="4524" marR="4524" marT="4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200" b="0" i="0" u="none" strike="noStrike" dirty="0">
                          <a:solidFill>
                            <a:srgbClr val="000000"/>
                          </a:solidFill>
                          <a:latin typeface="Times New Roman" pitchFamily="18" charset="0"/>
                          <a:cs typeface="Times New Roman" pitchFamily="18" charset="0"/>
                        </a:rPr>
                        <a:t>1,0л/га+1,0л/га(начало и конец  </a:t>
                      </a:r>
                      <a:r>
                        <a:rPr lang="ru-RU" sz="1200" b="0" i="0" u="none" strike="noStrike" dirty="0" err="1">
                          <a:solidFill>
                            <a:srgbClr val="000000"/>
                          </a:solidFill>
                          <a:latin typeface="Times New Roman" pitchFamily="18" charset="0"/>
                          <a:cs typeface="Times New Roman" pitchFamily="18" charset="0"/>
                        </a:rPr>
                        <a:t>трубкования</a:t>
                      </a:r>
                      <a:r>
                        <a:rPr lang="ru-RU" sz="1200" b="0" i="0" u="none" strike="noStrike" dirty="0">
                          <a:solidFill>
                            <a:srgbClr val="000000"/>
                          </a:solidFill>
                          <a:latin typeface="Times New Roman" pitchFamily="18" charset="0"/>
                          <a:cs typeface="Times New Roman" pitchFamily="18" charset="0"/>
                        </a:rPr>
                        <a:t>) </a:t>
                      </a:r>
                    </a:p>
                  </a:txBody>
                  <a:tcPr marL="4524" marR="4524" marT="4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400" b="1" i="0" u="none" strike="noStrike">
                          <a:solidFill>
                            <a:srgbClr val="000000"/>
                          </a:solidFill>
                          <a:latin typeface="Times New Roman" pitchFamily="18" charset="0"/>
                          <a:cs typeface="Times New Roman" pitchFamily="18" charset="0"/>
                        </a:rPr>
                        <a:t>57,2</a:t>
                      </a:r>
                    </a:p>
                  </a:txBody>
                  <a:tcPr marL="4524" marR="4524" marT="4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400" b="1" i="0" u="none" strike="noStrike">
                          <a:solidFill>
                            <a:srgbClr val="000000"/>
                          </a:solidFill>
                          <a:latin typeface="Times New Roman" pitchFamily="18" charset="0"/>
                          <a:cs typeface="Times New Roman" pitchFamily="18" charset="0"/>
                        </a:rPr>
                        <a:t>5,6</a:t>
                      </a:r>
                    </a:p>
                  </a:txBody>
                  <a:tcPr marL="4524" marR="4524" marT="4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600" b="1" i="0" u="none" strike="noStrike" dirty="0" smtClean="0">
                          <a:solidFill>
                            <a:srgbClr val="000000"/>
                          </a:solidFill>
                          <a:latin typeface="Times New Roman" pitchFamily="18" charset="0"/>
                          <a:cs typeface="Times New Roman" pitchFamily="18" charset="0"/>
                        </a:rPr>
                        <a:t>11</a:t>
                      </a:r>
                      <a:endParaRPr lang="ru-RU" sz="1600" b="1" i="0" u="none" strike="noStrike" dirty="0">
                        <a:solidFill>
                          <a:srgbClr val="000000"/>
                        </a:solidFill>
                        <a:latin typeface="Times New Roman" pitchFamily="18" charset="0"/>
                        <a:cs typeface="Times New Roman" pitchFamily="18" charset="0"/>
                      </a:endParaRPr>
                    </a:p>
                  </a:txBody>
                  <a:tcPr marL="4524" marR="4524" marT="45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365046">
                <a:tc rowSpan="4">
                  <a:txBody>
                    <a:bodyPr/>
                    <a:lstStyle/>
                    <a:p>
                      <a:pPr marL="72000" algn="l" fontAlgn="ctr"/>
                      <a:r>
                        <a:rPr lang="ru-RU" sz="1500" b="1" i="0" u="none" strike="noStrike" dirty="0">
                          <a:solidFill>
                            <a:srgbClr val="000000"/>
                          </a:solidFill>
                          <a:latin typeface="Times New Roman" pitchFamily="18" charset="0"/>
                          <a:cs typeface="Times New Roman" pitchFamily="18" charset="0"/>
                        </a:rPr>
                        <a:t>Озимая, яровая пшеница</a:t>
                      </a:r>
                    </a:p>
                  </a:txBody>
                  <a:tcPr marL="4524" marR="4524" marT="452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ru-RU" sz="1200" b="0" i="0" u="none" strike="noStrike" dirty="0">
                          <a:solidFill>
                            <a:srgbClr val="000000"/>
                          </a:solidFill>
                          <a:latin typeface="Times New Roman" pitchFamily="18" charset="0"/>
                          <a:cs typeface="Times New Roman" pitchFamily="18" charset="0"/>
                        </a:rPr>
                        <a:t>без внесения "</a:t>
                      </a:r>
                      <a:r>
                        <a:rPr lang="ru-RU" sz="1200" b="0" i="0" u="none" strike="noStrike" dirty="0" err="1">
                          <a:solidFill>
                            <a:srgbClr val="000000"/>
                          </a:solidFill>
                          <a:latin typeface="Times New Roman" pitchFamily="18" charset="0"/>
                          <a:cs typeface="Times New Roman" pitchFamily="18" charset="0"/>
                        </a:rPr>
                        <a:t>Гумирост</a:t>
                      </a:r>
                      <a:r>
                        <a:rPr lang="ru-RU" sz="1200" b="0" i="0" u="none" strike="noStrike" dirty="0">
                          <a:solidFill>
                            <a:srgbClr val="000000"/>
                          </a:solidFill>
                          <a:latin typeface="Times New Roman" pitchFamily="18" charset="0"/>
                          <a:cs typeface="Times New Roman" pitchFamily="18" charset="0"/>
                        </a:rPr>
                        <a:t>"</a:t>
                      </a:r>
                    </a:p>
                  </a:txBody>
                  <a:tcPr marL="4524" marR="4524" marT="4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200" b="0" i="0" u="none" strike="noStrike" dirty="0">
                          <a:solidFill>
                            <a:srgbClr val="000000"/>
                          </a:solidFill>
                          <a:latin typeface="Times New Roman" pitchFamily="18" charset="0"/>
                          <a:cs typeface="Times New Roman" pitchFamily="18" charset="0"/>
                        </a:rPr>
                        <a:t>-</a:t>
                      </a:r>
                    </a:p>
                  </a:txBody>
                  <a:tcPr marL="4524" marR="4524" marT="4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400" b="1" i="0" u="none" strike="noStrike" dirty="0">
                          <a:solidFill>
                            <a:srgbClr val="000000"/>
                          </a:solidFill>
                          <a:latin typeface="Times New Roman" pitchFamily="18" charset="0"/>
                          <a:cs typeface="Times New Roman" pitchFamily="18" charset="0"/>
                        </a:rPr>
                        <a:t>64,2</a:t>
                      </a:r>
                    </a:p>
                  </a:txBody>
                  <a:tcPr marL="4524" marR="4524" marT="4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400" b="1" i="0" u="none" strike="noStrike" dirty="0">
                          <a:solidFill>
                            <a:srgbClr val="000000"/>
                          </a:solidFill>
                          <a:latin typeface="Times New Roman" pitchFamily="18" charset="0"/>
                          <a:cs typeface="Times New Roman" pitchFamily="18" charset="0"/>
                        </a:rPr>
                        <a:t> </a:t>
                      </a:r>
                    </a:p>
                  </a:txBody>
                  <a:tcPr marL="4524" marR="4524" marT="4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600" b="1" i="0" u="none" strike="noStrike" dirty="0">
                          <a:solidFill>
                            <a:srgbClr val="000000"/>
                          </a:solidFill>
                          <a:latin typeface="Times New Roman" pitchFamily="18" charset="0"/>
                          <a:cs typeface="Times New Roman" pitchFamily="18" charset="0"/>
                        </a:rPr>
                        <a:t> </a:t>
                      </a:r>
                    </a:p>
                  </a:txBody>
                  <a:tcPr marL="4524" marR="4524" marT="45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365046">
                <a:tc vMerge="1">
                  <a:txBody>
                    <a:bodyPr/>
                    <a:lstStyle/>
                    <a:p>
                      <a:endParaRPr lang="ru-RU"/>
                    </a:p>
                  </a:txBody>
                  <a:tcPr/>
                </a:tc>
                <a:tc>
                  <a:txBody>
                    <a:bodyPr/>
                    <a:lstStyle/>
                    <a:p>
                      <a:pPr algn="l" fontAlgn="b"/>
                      <a:r>
                        <a:rPr lang="ru-RU" sz="1200" b="0" i="0" u="none" strike="noStrike" dirty="0">
                          <a:solidFill>
                            <a:srgbClr val="000000"/>
                          </a:solidFill>
                          <a:latin typeface="Times New Roman" pitchFamily="18" charset="0"/>
                          <a:cs typeface="Times New Roman" pitchFamily="18" charset="0"/>
                        </a:rPr>
                        <a:t>с внесением "</a:t>
                      </a:r>
                      <a:r>
                        <a:rPr lang="ru-RU" sz="1200" b="0" i="0" u="none" strike="noStrike" dirty="0" err="1">
                          <a:solidFill>
                            <a:srgbClr val="000000"/>
                          </a:solidFill>
                          <a:latin typeface="Times New Roman" pitchFamily="18" charset="0"/>
                          <a:cs typeface="Times New Roman" pitchFamily="18" charset="0"/>
                        </a:rPr>
                        <a:t>Гумирост</a:t>
                      </a:r>
                      <a:r>
                        <a:rPr lang="ru-RU" sz="1200" b="0" i="0" u="none" strike="noStrike" dirty="0">
                          <a:solidFill>
                            <a:srgbClr val="000000"/>
                          </a:solidFill>
                          <a:latin typeface="Times New Roman" pitchFamily="18" charset="0"/>
                          <a:cs typeface="Times New Roman" pitchFamily="18" charset="0"/>
                        </a:rPr>
                        <a:t>"</a:t>
                      </a:r>
                    </a:p>
                  </a:txBody>
                  <a:tcPr marL="4524" marR="4524" marT="4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200" b="0" i="0" u="none" strike="noStrike" dirty="0">
                          <a:solidFill>
                            <a:srgbClr val="000000"/>
                          </a:solidFill>
                          <a:latin typeface="Times New Roman" pitchFamily="18" charset="0"/>
                          <a:cs typeface="Times New Roman" pitchFamily="18" charset="0"/>
                        </a:rPr>
                        <a:t>1,0 л/</a:t>
                      </a:r>
                      <a:r>
                        <a:rPr lang="ru-RU" sz="1200" b="0" i="0" u="none" strike="noStrike" dirty="0" err="1">
                          <a:solidFill>
                            <a:srgbClr val="000000"/>
                          </a:solidFill>
                          <a:latin typeface="Times New Roman" pitchFamily="18" charset="0"/>
                          <a:cs typeface="Times New Roman" pitchFamily="18" charset="0"/>
                        </a:rPr>
                        <a:t>тн-обработка</a:t>
                      </a:r>
                      <a:r>
                        <a:rPr lang="ru-RU" sz="1200" b="0" i="0" u="none" strike="noStrike" dirty="0">
                          <a:solidFill>
                            <a:srgbClr val="000000"/>
                          </a:solidFill>
                          <a:latin typeface="Times New Roman" pitchFamily="18" charset="0"/>
                          <a:cs typeface="Times New Roman" pitchFamily="18" charset="0"/>
                        </a:rPr>
                        <a:t> семян</a:t>
                      </a:r>
                    </a:p>
                  </a:txBody>
                  <a:tcPr marL="4524" marR="4524" marT="4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400" b="1" i="0" u="none" strike="noStrike" dirty="0">
                          <a:solidFill>
                            <a:srgbClr val="000000"/>
                          </a:solidFill>
                          <a:latin typeface="Times New Roman" pitchFamily="18" charset="0"/>
                          <a:cs typeface="Times New Roman" pitchFamily="18" charset="0"/>
                        </a:rPr>
                        <a:t>67,7</a:t>
                      </a:r>
                    </a:p>
                  </a:txBody>
                  <a:tcPr marL="4524" marR="4524" marT="4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400" b="1" i="0" u="none" strike="noStrike">
                          <a:solidFill>
                            <a:srgbClr val="000000"/>
                          </a:solidFill>
                          <a:latin typeface="Times New Roman" pitchFamily="18" charset="0"/>
                          <a:cs typeface="Times New Roman" pitchFamily="18" charset="0"/>
                        </a:rPr>
                        <a:t>3,5</a:t>
                      </a:r>
                    </a:p>
                  </a:txBody>
                  <a:tcPr marL="4524" marR="4524" marT="4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600" b="1" i="0" u="none" strike="noStrike" dirty="0" smtClean="0">
                          <a:solidFill>
                            <a:srgbClr val="000000"/>
                          </a:solidFill>
                          <a:latin typeface="Times New Roman" pitchFamily="18" charset="0"/>
                          <a:cs typeface="Times New Roman" pitchFamily="18" charset="0"/>
                        </a:rPr>
                        <a:t>6</a:t>
                      </a:r>
                      <a:endParaRPr lang="ru-RU" sz="1600" b="1" i="0" u="none" strike="noStrike" dirty="0">
                        <a:solidFill>
                          <a:srgbClr val="000000"/>
                        </a:solidFill>
                        <a:latin typeface="Times New Roman" pitchFamily="18" charset="0"/>
                        <a:cs typeface="Times New Roman" pitchFamily="18" charset="0"/>
                      </a:endParaRPr>
                    </a:p>
                  </a:txBody>
                  <a:tcPr marL="4524" marR="4524" marT="45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365046">
                <a:tc vMerge="1">
                  <a:txBody>
                    <a:bodyPr/>
                    <a:lstStyle/>
                    <a:p>
                      <a:endParaRPr lang="ru-RU"/>
                    </a:p>
                  </a:txBody>
                  <a:tcPr/>
                </a:tc>
                <a:tc>
                  <a:txBody>
                    <a:bodyPr/>
                    <a:lstStyle/>
                    <a:p>
                      <a:pPr algn="l" fontAlgn="b"/>
                      <a:r>
                        <a:rPr lang="ru-RU" sz="1200" b="0" i="0" u="none" strike="noStrike" dirty="0">
                          <a:solidFill>
                            <a:srgbClr val="000000"/>
                          </a:solidFill>
                          <a:latin typeface="Times New Roman" pitchFamily="18" charset="0"/>
                          <a:cs typeface="Times New Roman" pitchFamily="18" charset="0"/>
                        </a:rPr>
                        <a:t>с внесением "</a:t>
                      </a:r>
                      <a:r>
                        <a:rPr lang="ru-RU" sz="1200" b="0" i="0" u="none" strike="noStrike" dirty="0" err="1">
                          <a:solidFill>
                            <a:srgbClr val="000000"/>
                          </a:solidFill>
                          <a:latin typeface="Times New Roman" pitchFamily="18" charset="0"/>
                          <a:cs typeface="Times New Roman" pitchFamily="18" charset="0"/>
                        </a:rPr>
                        <a:t>Гумирост</a:t>
                      </a:r>
                      <a:r>
                        <a:rPr lang="ru-RU" sz="1200" b="0" i="0" u="none" strike="noStrike" dirty="0">
                          <a:solidFill>
                            <a:srgbClr val="000000"/>
                          </a:solidFill>
                          <a:latin typeface="Times New Roman" pitchFamily="18" charset="0"/>
                          <a:cs typeface="Times New Roman" pitchFamily="18" charset="0"/>
                        </a:rPr>
                        <a:t>"</a:t>
                      </a:r>
                    </a:p>
                  </a:txBody>
                  <a:tcPr marL="4524" marR="4524" marT="4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200" b="0" i="0" u="none" strike="noStrike" dirty="0">
                          <a:solidFill>
                            <a:srgbClr val="000000"/>
                          </a:solidFill>
                          <a:latin typeface="Times New Roman" pitchFamily="18" charset="0"/>
                          <a:cs typeface="Times New Roman" pitchFamily="18" charset="0"/>
                        </a:rPr>
                        <a:t>1,0 л/тн+2,0л/га(обработка </a:t>
                      </a:r>
                      <a:r>
                        <a:rPr lang="ru-RU" sz="1200" b="0" i="0" u="none" strike="noStrike" dirty="0" err="1">
                          <a:solidFill>
                            <a:srgbClr val="000000"/>
                          </a:solidFill>
                          <a:latin typeface="Times New Roman" pitchFamily="18" charset="0"/>
                          <a:cs typeface="Times New Roman" pitchFamily="18" charset="0"/>
                        </a:rPr>
                        <a:t>семян+начало</a:t>
                      </a:r>
                      <a:r>
                        <a:rPr lang="ru-RU" sz="1200" b="0" i="0" u="none" strike="noStrike" dirty="0">
                          <a:solidFill>
                            <a:srgbClr val="000000"/>
                          </a:solidFill>
                          <a:latin typeface="Times New Roman" pitchFamily="18" charset="0"/>
                          <a:cs typeface="Times New Roman" pitchFamily="18" charset="0"/>
                        </a:rPr>
                        <a:t> </a:t>
                      </a:r>
                      <a:r>
                        <a:rPr lang="ru-RU" sz="1200" b="0" i="0" u="none" strike="noStrike" dirty="0" err="1">
                          <a:solidFill>
                            <a:srgbClr val="000000"/>
                          </a:solidFill>
                          <a:latin typeface="Times New Roman" pitchFamily="18" charset="0"/>
                          <a:cs typeface="Times New Roman" pitchFamily="18" charset="0"/>
                        </a:rPr>
                        <a:t>трубкования</a:t>
                      </a:r>
                      <a:r>
                        <a:rPr lang="ru-RU" sz="1200" b="0" i="0" u="none" strike="noStrike" dirty="0">
                          <a:solidFill>
                            <a:srgbClr val="000000"/>
                          </a:solidFill>
                          <a:latin typeface="Times New Roman" pitchFamily="18" charset="0"/>
                          <a:cs typeface="Times New Roman" pitchFamily="18" charset="0"/>
                        </a:rPr>
                        <a:t>)</a:t>
                      </a:r>
                    </a:p>
                  </a:txBody>
                  <a:tcPr marL="4524" marR="4524" marT="4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400" b="1" i="0" u="none" strike="noStrike" dirty="0">
                          <a:solidFill>
                            <a:srgbClr val="000000"/>
                          </a:solidFill>
                          <a:latin typeface="Times New Roman" pitchFamily="18" charset="0"/>
                          <a:cs typeface="Times New Roman" pitchFamily="18" charset="0"/>
                        </a:rPr>
                        <a:t>68,9</a:t>
                      </a:r>
                    </a:p>
                  </a:txBody>
                  <a:tcPr marL="4524" marR="4524" marT="4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400" b="1" i="0" u="none" strike="noStrike" dirty="0">
                          <a:solidFill>
                            <a:srgbClr val="000000"/>
                          </a:solidFill>
                          <a:latin typeface="Times New Roman" pitchFamily="18" charset="0"/>
                          <a:cs typeface="Times New Roman" pitchFamily="18" charset="0"/>
                        </a:rPr>
                        <a:t>4,7</a:t>
                      </a:r>
                    </a:p>
                  </a:txBody>
                  <a:tcPr marL="4524" marR="4524" marT="4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600" b="1" i="0" u="none" strike="noStrike" dirty="0" smtClean="0">
                          <a:solidFill>
                            <a:srgbClr val="000000"/>
                          </a:solidFill>
                          <a:latin typeface="Times New Roman" pitchFamily="18" charset="0"/>
                          <a:cs typeface="Times New Roman" pitchFamily="18" charset="0"/>
                        </a:rPr>
                        <a:t>7</a:t>
                      </a:r>
                      <a:endParaRPr lang="ru-RU" sz="1600" b="1" i="0" u="none" strike="noStrike" dirty="0">
                        <a:solidFill>
                          <a:srgbClr val="000000"/>
                        </a:solidFill>
                        <a:latin typeface="Times New Roman" pitchFamily="18" charset="0"/>
                        <a:cs typeface="Times New Roman" pitchFamily="18" charset="0"/>
                      </a:endParaRPr>
                    </a:p>
                  </a:txBody>
                  <a:tcPr marL="4524" marR="4524" marT="45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365046">
                <a:tc vMerge="1">
                  <a:txBody>
                    <a:bodyPr/>
                    <a:lstStyle/>
                    <a:p>
                      <a:endParaRPr lang="ru-RU"/>
                    </a:p>
                  </a:txBody>
                  <a:tcPr/>
                </a:tc>
                <a:tc>
                  <a:txBody>
                    <a:bodyPr/>
                    <a:lstStyle/>
                    <a:p>
                      <a:pPr algn="l" fontAlgn="b"/>
                      <a:r>
                        <a:rPr lang="ru-RU" sz="1200" b="0" i="0" u="none" strike="noStrike" dirty="0">
                          <a:solidFill>
                            <a:srgbClr val="000000"/>
                          </a:solidFill>
                          <a:latin typeface="Times New Roman" pitchFamily="18" charset="0"/>
                          <a:cs typeface="Times New Roman" pitchFamily="18" charset="0"/>
                        </a:rPr>
                        <a:t>с внесением "</a:t>
                      </a:r>
                      <a:r>
                        <a:rPr lang="ru-RU" sz="1200" b="0" i="0" u="none" strike="noStrike" dirty="0" err="1">
                          <a:solidFill>
                            <a:srgbClr val="000000"/>
                          </a:solidFill>
                          <a:latin typeface="Times New Roman" pitchFamily="18" charset="0"/>
                          <a:cs typeface="Times New Roman" pitchFamily="18" charset="0"/>
                        </a:rPr>
                        <a:t>Гумирост</a:t>
                      </a:r>
                      <a:r>
                        <a:rPr lang="ru-RU" sz="1200" b="0" i="0" u="none" strike="noStrike" dirty="0">
                          <a:solidFill>
                            <a:srgbClr val="000000"/>
                          </a:solidFill>
                          <a:latin typeface="Times New Roman" pitchFamily="18" charset="0"/>
                          <a:cs typeface="Times New Roman" pitchFamily="18" charset="0"/>
                        </a:rPr>
                        <a:t>"</a:t>
                      </a:r>
                    </a:p>
                  </a:txBody>
                  <a:tcPr marL="4524" marR="4524" marT="4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200" b="0" i="0" u="none" strike="noStrike" dirty="0">
                          <a:solidFill>
                            <a:srgbClr val="000000"/>
                          </a:solidFill>
                          <a:latin typeface="Times New Roman" pitchFamily="18" charset="0"/>
                          <a:cs typeface="Times New Roman" pitchFamily="18" charset="0"/>
                        </a:rPr>
                        <a:t>1,0л/га+1,0л/га(начало и конец  </a:t>
                      </a:r>
                      <a:r>
                        <a:rPr lang="ru-RU" sz="1200" b="0" i="0" u="none" strike="noStrike" dirty="0" err="1">
                          <a:solidFill>
                            <a:srgbClr val="000000"/>
                          </a:solidFill>
                          <a:latin typeface="Times New Roman" pitchFamily="18" charset="0"/>
                          <a:cs typeface="Times New Roman" pitchFamily="18" charset="0"/>
                        </a:rPr>
                        <a:t>трубкования</a:t>
                      </a:r>
                      <a:r>
                        <a:rPr lang="ru-RU" sz="1200" b="0" i="0" u="none" strike="noStrike" dirty="0">
                          <a:solidFill>
                            <a:srgbClr val="000000"/>
                          </a:solidFill>
                          <a:latin typeface="Times New Roman" pitchFamily="18" charset="0"/>
                          <a:cs typeface="Times New Roman" pitchFamily="18" charset="0"/>
                        </a:rPr>
                        <a:t>) </a:t>
                      </a:r>
                    </a:p>
                  </a:txBody>
                  <a:tcPr marL="4524" marR="4524" marT="4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400" b="1" i="0" u="none" strike="noStrike">
                          <a:solidFill>
                            <a:srgbClr val="000000"/>
                          </a:solidFill>
                          <a:latin typeface="Times New Roman" pitchFamily="18" charset="0"/>
                          <a:cs typeface="Times New Roman" pitchFamily="18" charset="0"/>
                        </a:rPr>
                        <a:t>69,4</a:t>
                      </a:r>
                    </a:p>
                  </a:txBody>
                  <a:tcPr marL="4524" marR="4524" marT="4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400" b="1" i="0" u="none" strike="noStrike" dirty="0">
                          <a:solidFill>
                            <a:srgbClr val="000000"/>
                          </a:solidFill>
                          <a:latin typeface="Times New Roman" pitchFamily="18" charset="0"/>
                          <a:cs typeface="Times New Roman" pitchFamily="18" charset="0"/>
                        </a:rPr>
                        <a:t>5,2</a:t>
                      </a:r>
                    </a:p>
                  </a:txBody>
                  <a:tcPr marL="4524" marR="4524" marT="4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600" b="1" i="0" u="none" strike="noStrike" dirty="0" smtClean="0">
                          <a:solidFill>
                            <a:srgbClr val="000000"/>
                          </a:solidFill>
                          <a:latin typeface="Times New Roman" pitchFamily="18" charset="0"/>
                          <a:cs typeface="Times New Roman" pitchFamily="18" charset="0"/>
                        </a:rPr>
                        <a:t>8</a:t>
                      </a:r>
                      <a:endParaRPr lang="ru-RU" sz="1600" b="1" i="0" u="none" strike="noStrike" dirty="0">
                        <a:solidFill>
                          <a:srgbClr val="000000"/>
                        </a:solidFill>
                        <a:latin typeface="Times New Roman" pitchFamily="18" charset="0"/>
                        <a:cs typeface="Times New Roman" pitchFamily="18" charset="0"/>
                      </a:endParaRPr>
                    </a:p>
                  </a:txBody>
                  <a:tcPr marL="4524" marR="4524" marT="45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365046">
                <a:tc rowSpan="3">
                  <a:txBody>
                    <a:bodyPr/>
                    <a:lstStyle/>
                    <a:p>
                      <a:pPr marL="72000" algn="l" fontAlgn="ctr"/>
                      <a:r>
                        <a:rPr lang="ru-RU" sz="1500" b="1" i="0" u="none" strike="noStrike" dirty="0" smtClean="0">
                          <a:solidFill>
                            <a:srgbClr val="000000"/>
                          </a:solidFill>
                          <a:latin typeface="Times New Roman" pitchFamily="18" charset="0"/>
                          <a:cs typeface="Times New Roman" pitchFamily="18" charset="0"/>
                        </a:rPr>
                        <a:t>Кукуруза</a:t>
                      </a:r>
                      <a:endParaRPr lang="ru-RU" sz="1500" b="1" i="0" u="none" strike="noStrike" dirty="0">
                        <a:solidFill>
                          <a:srgbClr val="000000"/>
                        </a:solidFill>
                        <a:latin typeface="Times New Roman" pitchFamily="18" charset="0"/>
                        <a:cs typeface="Times New Roman" pitchFamily="18" charset="0"/>
                      </a:endParaRPr>
                    </a:p>
                  </a:txBody>
                  <a:tcPr marL="4524" marR="4524" marT="452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ru-RU" sz="1200" b="0" i="0" u="none" strike="noStrike" dirty="0">
                          <a:solidFill>
                            <a:srgbClr val="000000"/>
                          </a:solidFill>
                          <a:latin typeface="Times New Roman" pitchFamily="18" charset="0"/>
                          <a:cs typeface="Times New Roman" pitchFamily="18" charset="0"/>
                        </a:rPr>
                        <a:t>без внесения "</a:t>
                      </a:r>
                      <a:r>
                        <a:rPr lang="ru-RU" sz="1200" b="0" i="0" u="none" strike="noStrike" dirty="0" err="1">
                          <a:solidFill>
                            <a:srgbClr val="000000"/>
                          </a:solidFill>
                          <a:latin typeface="Times New Roman" pitchFamily="18" charset="0"/>
                          <a:cs typeface="Times New Roman" pitchFamily="18" charset="0"/>
                        </a:rPr>
                        <a:t>Гумирост</a:t>
                      </a:r>
                      <a:r>
                        <a:rPr lang="ru-RU" sz="1200" b="0" i="0" u="none" strike="noStrike" dirty="0">
                          <a:solidFill>
                            <a:srgbClr val="000000"/>
                          </a:solidFill>
                          <a:latin typeface="Times New Roman" pitchFamily="18" charset="0"/>
                          <a:cs typeface="Times New Roman" pitchFamily="18" charset="0"/>
                        </a:rPr>
                        <a:t>"</a:t>
                      </a:r>
                    </a:p>
                  </a:txBody>
                  <a:tcPr marL="4524" marR="4524" marT="4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200" b="0" i="0" u="none" strike="noStrike" dirty="0">
                          <a:solidFill>
                            <a:srgbClr val="000000"/>
                          </a:solidFill>
                          <a:latin typeface="Times New Roman" pitchFamily="18" charset="0"/>
                          <a:cs typeface="Times New Roman" pitchFamily="18" charset="0"/>
                        </a:rPr>
                        <a:t>-</a:t>
                      </a:r>
                    </a:p>
                  </a:txBody>
                  <a:tcPr marL="4524" marR="4524" marT="4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400" b="1" i="0" u="none" strike="noStrike">
                          <a:solidFill>
                            <a:srgbClr val="000000"/>
                          </a:solidFill>
                          <a:latin typeface="Times New Roman" pitchFamily="18" charset="0"/>
                          <a:cs typeface="Times New Roman" pitchFamily="18" charset="0"/>
                        </a:rPr>
                        <a:t>407,7</a:t>
                      </a:r>
                    </a:p>
                  </a:txBody>
                  <a:tcPr marL="4524" marR="4524" marT="4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400" b="1" i="0" u="none" strike="noStrike" dirty="0">
                          <a:solidFill>
                            <a:srgbClr val="000000"/>
                          </a:solidFill>
                          <a:latin typeface="Times New Roman" pitchFamily="18" charset="0"/>
                          <a:cs typeface="Times New Roman" pitchFamily="18" charset="0"/>
                        </a:rPr>
                        <a:t> </a:t>
                      </a:r>
                    </a:p>
                  </a:txBody>
                  <a:tcPr marL="4524" marR="4524" marT="4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600" b="1" i="0" u="none" strike="noStrike" dirty="0">
                          <a:solidFill>
                            <a:srgbClr val="000000"/>
                          </a:solidFill>
                          <a:latin typeface="Times New Roman" pitchFamily="18" charset="0"/>
                          <a:cs typeface="Times New Roman" pitchFamily="18" charset="0"/>
                        </a:rPr>
                        <a:t> </a:t>
                      </a:r>
                    </a:p>
                  </a:txBody>
                  <a:tcPr marL="4524" marR="4524" marT="45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365046">
                <a:tc vMerge="1">
                  <a:txBody>
                    <a:bodyPr/>
                    <a:lstStyle/>
                    <a:p>
                      <a:endParaRPr lang="ru-RU"/>
                    </a:p>
                  </a:txBody>
                  <a:tcPr/>
                </a:tc>
                <a:tc>
                  <a:txBody>
                    <a:bodyPr/>
                    <a:lstStyle/>
                    <a:p>
                      <a:pPr algn="l" fontAlgn="b"/>
                      <a:r>
                        <a:rPr lang="ru-RU" sz="1200" b="0" i="0" u="none" strike="noStrike" dirty="0">
                          <a:solidFill>
                            <a:srgbClr val="000000"/>
                          </a:solidFill>
                          <a:latin typeface="Times New Roman" pitchFamily="18" charset="0"/>
                          <a:cs typeface="Times New Roman" pitchFamily="18" charset="0"/>
                        </a:rPr>
                        <a:t>с внесением "</a:t>
                      </a:r>
                      <a:r>
                        <a:rPr lang="ru-RU" sz="1200" b="0" i="0" u="none" strike="noStrike" dirty="0" err="1">
                          <a:solidFill>
                            <a:srgbClr val="000000"/>
                          </a:solidFill>
                          <a:latin typeface="Times New Roman" pitchFamily="18" charset="0"/>
                          <a:cs typeface="Times New Roman" pitchFamily="18" charset="0"/>
                        </a:rPr>
                        <a:t>Гумирост</a:t>
                      </a:r>
                      <a:r>
                        <a:rPr lang="ru-RU" sz="1200" b="0" i="0" u="none" strike="noStrike" dirty="0">
                          <a:solidFill>
                            <a:srgbClr val="000000"/>
                          </a:solidFill>
                          <a:latin typeface="Times New Roman" pitchFamily="18" charset="0"/>
                          <a:cs typeface="Times New Roman" pitchFamily="18" charset="0"/>
                        </a:rPr>
                        <a:t>"</a:t>
                      </a:r>
                    </a:p>
                  </a:txBody>
                  <a:tcPr marL="4524" marR="4524" marT="4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200" b="0" i="0" u="none" strike="noStrike" dirty="0">
                          <a:solidFill>
                            <a:srgbClr val="000000"/>
                          </a:solidFill>
                          <a:latin typeface="Times New Roman" pitchFamily="18" charset="0"/>
                          <a:cs typeface="Times New Roman" pitchFamily="18" charset="0"/>
                        </a:rPr>
                        <a:t>1л/га+1л/га(4-5листьев+8-10листьев)</a:t>
                      </a:r>
                    </a:p>
                  </a:txBody>
                  <a:tcPr marL="4524" marR="4524" marT="4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400" b="1" i="0" u="none" strike="noStrike">
                          <a:solidFill>
                            <a:srgbClr val="000000"/>
                          </a:solidFill>
                          <a:latin typeface="Times New Roman" pitchFamily="18" charset="0"/>
                          <a:cs typeface="Times New Roman" pitchFamily="18" charset="0"/>
                        </a:rPr>
                        <a:t>434,2</a:t>
                      </a:r>
                    </a:p>
                  </a:txBody>
                  <a:tcPr marL="4524" marR="4524" marT="4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400" b="1" i="0" u="none" strike="noStrike" dirty="0">
                          <a:solidFill>
                            <a:srgbClr val="000000"/>
                          </a:solidFill>
                          <a:latin typeface="Times New Roman" pitchFamily="18" charset="0"/>
                          <a:cs typeface="Times New Roman" pitchFamily="18" charset="0"/>
                        </a:rPr>
                        <a:t>26,5</a:t>
                      </a:r>
                    </a:p>
                  </a:txBody>
                  <a:tcPr marL="4524" marR="4524" marT="4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600" b="1" i="0" u="none" strike="noStrike" dirty="0" smtClean="0">
                          <a:solidFill>
                            <a:srgbClr val="000000"/>
                          </a:solidFill>
                          <a:latin typeface="Times New Roman" pitchFamily="18" charset="0"/>
                          <a:cs typeface="Times New Roman" pitchFamily="18" charset="0"/>
                        </a:rPr>
                        <a:t>7</a:t>
                      </a:r>
                      <a:endParaRPr lang="ru-RU" sz="1600" b="1" i="0" u="none" strike="noStrike" dirty="0">
                        <a:solidFill>
                          <a:srgbClr val="000000"/>
                        </a:solidFill>
                        <a:latin typeface="Times New Roman" pitchFamily="18" charset="0"/>
                        <a:cs typeface="Times New Roman" pitchFamily="18" charset="0"/>
                      </a:endParaRPr>
                    </a:p>
                  </a:txBody>
                  <a:tcPr marL="4524" marR="4524" marT="45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365046">
                <a:tc vMerge="1">
                  <a:txBody>
                    <a:bodyPr/>
                    <a:lstStyle/>
                    <a:p>
                      <a:endParaRPr lang="ru-RU"/>
                    </a:p>
                  </a:txBody>
                  <a:tcPr/>
                </a:tc>
                <a:tc>
                  <a:txBody>
                    <a:bodyPr/>
                    <a:lstStyle/>
                    <a:p>
                      <a:pPr algn="l" fontAlgn="b"/>
                      <a:r>
                        <a:rPr lang="ru-RU" sz="1200" b="0" i="0" u="none" strike="noStrike" dirty="0" smtClean="0">
                          <a:solidFill>
                            <a:srgbClr val="000000"/>
                          </a:solidFill>
                          <a:latin typeface="Times New Roman" pitchFamily="18" charset="0"/>
                          <a:cs typeface="Times New Roman" pitchFamily="18" charset="0"/>
                        </a:rPr>
                        <a:t>с внесением "</a:t>
                      </a:r>
                      <a:r>
                        <a:rPr lang="ru-RU" sz="1200" b="0" i="0" u="none" strike="noStrike" dirty="0" err="1" smtClean="0">
                          <a:solidFill>
                            <a:srgbClr val="000000"/>
                          </a:solidFill>
                          <a:latin typeface="Times New Roman" pitchFamily="18" charset="0"/>
                          <a:cs typeface="Times New Roman" pitchFamily="18" charset="0"/>
                        </a:rPr>
                        <a:t>Гумирост</a:t>
                      </a:r>
                      <a:r>
                        <a:rPr lang="ru-RU" sz="1200" b="0" i="0" u="none" strike="noStrike" dirty="0" smtClean="0">
                          <a:solidFill>
                            <a:srgbClr val="000000"/>
                          </a:solidFill>
                          <a:latin typeface="Times New Roman" pitchFamily="18" charset="0"/>
                          <a:cs typeface="Times New Roman" pitchFamily="18" charset="0"/>
                        </a:rPr>
                        <a:t>"</a:t>
                      </a:r>
                      <a:endParaRPr lang="ru-RU" sz="1200" b="0" i="0" u="none" strike="noStrike" dirty="0">
                        <a:solidFill>
                          <a:srgbClr val="000000"/>
                        </a:solidFill>
                        <a:latin typeface="Times New Roman" pitchFamily="18" charset="0"/>
                        <a:cs typeface="Times New Roman" pitchFamily="18" charset="0"/>
                      </a:endParaRPr>
                    </a:p>
                  </a:txBody>
                  <a:tcPr marL="4524" marR="4524" marT="4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200" b="0" i="0" u="none" strike="noStrike" smtClean="0">
                          <a:solidFill>
                            <a:srgbClr val="000000"/>
                          </a:solidFill>
                          <a:latin typeface="Times New Roman" pitchFamily="18" charset="0"/>
                          <a:cs typeface="Times New Roman" pitchFamily="18" charset="0"/>
                        </a:rPr>
                        <a:t>2л/га+2л/га (4-5листьев+8-10листьев)</a:t>
                      </a:r>
                      <a:endParaRPr lang="ru-RU" sz="1200" b="0" i="0" u="none" strike="noStrike" dirty="0">
                        <a:solidFill>
                          <a:srgbClr val="000000"/>
                        </a:solidFill>
                        <a:latin typeface="Times New Roman" pitchFamily="18" charset="0"/>
                        <a:cs typeface="Times New Roman" pitchFamily="18" charset="0"/>
                      </a:endParaRPr>
                    </a:p>
                  </a:txBody>
                  <a:tcPr marL="4524" marR="4524" marT="4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400" b="1" i="0" u="none" strike="noStrike" smtClean="0">
                          <a:solidFill>
                            <a:srgbClr val="000000"/>
                          </a:solidFill>
                          <a:latin typeface="Times New Roman" pitchFamily="18" charset="0"/>
                          <a:cs typeface="Times New Roman" pitchFamily="18" charset="0"/>
                        </a:rPr>
                        <a:t>453,9</a:t>
                      </a:r>
                      <a:endParaRPr lang="ru-RU" sz="1400" b="1" i="0" u="none" strike="noStrike" dirty="0">
                        <a:solidFill>
                          <a:srgbClr val="000000"/>
                        </a:solidFill>
                        <a:latin typeface="Times New Roman" pitchFamily="18" charset="0"/>
                        <a:cs typeface="Times New Roman" pitchFamily="18" charset="0"/>
                      </a:endParaRPr>
                    </a:p>
                  </a:txBody>
                  <a:tcPr marL="4524" marR="4524" marT="4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400" b="1" i="0" u="none" strike="noStrike" dirty="0" smtClean="0">
                          <a:solidFill>
                            <a:srgbClr val="000000"/>
                          </a:solidFill>
                          <a:latin typeface="Times New Roman" pitchFamily="18" charset="0"/>
                          <a:cs typeface="Times New Roman" pitchFamily="18" charset="0"/>
                        </a:rPr>
                        <a:t>46,2</a:t>
                      </a:r>
                      <a:endParaRPr lang="ru-RU" sz="1400" b="1" i="0" u="none" strike="noStrike" dirty="0">
                        <a:solidFill>
                          <a:srgbClr val="000000"/>
                        </a:solidFill>
                        <a:latin typeface="Times New Roman" pitchFamily="18" charset="0"/>
                        <a:cs typeface="Times New Roman" pitchFamily="18" charset="0"/>
                      </a:endParaRPr>
                    </a:p>
                  </a:txBody>
                  <a:tcPr marL="4524" marR="4524" marT="4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600" b="1" i="0" u="none" strike="noStrike" dirty="0" smtClean="0">
                          <a:solidFill>
                            <a:srgbClr val="000000"/>
                          </a:solidFill>
                          <a:latin typeface="Times New Roman" pitchFamily="18" charset="0"/>
                          <a:cs typeface="Times New Roman" pitchFamily="18" charset="0"/>
                        </a:rPr>
                        <a:t>11</a:t>
                      </a:r>
                      <a:endParaRPr lang="ru-RU" sz="1600" b="1" i="0" u="none" strike="noStrike" dirty="0">
                        <a:solidFill>
                          <a:srgbClr val="000000"/>
                        </a:solidFill>
                        <a:latin typeface="Times New Roman" pitchFamily="18" charset="0"/>
                        <a:cs typeface="Times New Roman" pitchFamily="18" charset="0"/>
                      </a:endParaRPr>
                    </a:p>
                  </a:txBody>
                  <a:tcPr marL="4524" marR="4524" marT="45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365046">
                <a:tc rowSpan="2">
                  <a:txBody>
                    <a:bodyPr/>
                    <a:lstStyle/>
                    <a:p>
                      <a:pPr marL="72000" algn="l" fontAlgn="ctr"/>
                      <a:r>
                        <a:rPr lang="ru-RU" sz="1600" b="1" i="0" u="none" strike="noStrike" dirty="0">
                          <a:solidFill>
                            <a:srgbClr val="000000"/>
                          </a:solidFill>
                          <a:latin typeface="Times New Roman" pitchFamily="18" charset="0"/>
                          <a:cs typeface="Times New Roman" pitchFamily="18" charset="0"/>
                        </a:rPr>
                        <a:t>Сахарная свекла</a:t>
                      </a:r>
                    </a:p>
                  </a:txBody>
                  <a:tcPr marL="4524" marR="4524" marT="452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ru-RU" sz="1200" b="0" i="0" u="none" strike="noStrike" dirty="0">
                          <a:solidFill>
                            <a:srgbClr val="000000"/>
                          </a:solidFill>
                          <a:latin typeface="Times New Roman" pitchFamily="18" charset="0"/>
                          <a:cs typeface="Times New Roman" pitchFamily="18" charset="0"/>
                        </a:rPr>
                        <a:t>без внесения "</a:t>
                      </a:r>
                      <a:r>
                        <a:rPr lang="ru-RU" sz="1200" b="0" i="0" u="none" strike="noStrike" dirty="0" err="1">
                          <a:solidFill>
                            <a:srgbClr val="000000"/>
                          </a:solidFill>
                          <a:latin typeface="Times New Roman" pitchFamily="18" charset="0"/>
                          <a:cs typeface="Times New Roman" pitchFamily="18" charset="0"/>
                        </a:rPr>
                        <a:t>Гумирост</a:t>
                      </a:r>
                      <a:r>
                        <a:rPr lang="ru-RU" sz="1200" b="0" i="0" u="none" strike="noStrike" dirty="0">
                          <a:solidFill>
                            <a:srgbClr val="000000"/>
                          </a:solidFill>
                          <a:latin typeface="Times New Roman" pitchFamily="18" charset="0"/>
                          <a:cs typeface="Times New Roman" pitchFamily="18" charset="0"/>
                        </a:rPr>
                        <a:t>"</a:t>
                      </a:r>
                    </a:p>
                  </a:txBody>
                  <a:tcPr marL="4524" marR="4524" marT="4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200" b="0" i="0" u="none" strike="noStrike" dirty="0">
                          <a:solidFill>
                            <a:srgbClr val="000000"/>
                          </a:solidFill>
                          <a:latin typeface="Times New Roman" pitchFamily="18" charset="0"/>
                          <a:cs typeface="Times New Roman" pitchFamily="18" charset="0"/>
                        </a:rPr>
                        <a:t>-</a:t>
                      </a:r>
                    </a:p>
                  </a:txBody>
                  <a:tcPr marL="4524" marR="4524" marT="4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400" b="1" i="0" u="none" strike="noStrike" dirty="0" smtClean="0">
                          <a:solidFill>
                            <a:srgbClr val="000000"/>
                          </a:solidFill>
                          <a:latin typeface="Times New Roman" pitchFamily="18" charset="0"/>
                          <a:cs typeface="Times New Roman" pitchFamily="18" charset="0"/>
                        </a:rPr>
                        <a:t>616,5</a:t>
                      </a:r>
                      <a:endParaRPr lang="ru-RU" sz="1400" b="1" i="0" u="none" strike="noStrike" dirty="0">
                        <a:solidFill>
                          <a:srgbClr val="000000"/>
                        </a:solidFill>
                        <a:latin typeface="Times New Roman" pitchFamily="18" charset="0"/>
                        <a:cs typeface="Times New Roman" pitchFamily="18" charset="0"/>
                      </a:endParaRPr>
                    </a:p>
                  </a:txBody>
                  <a:tcPr marL="4524" marR="4524" marT="4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400" b="1" i="0" u="none" strike="noStrike" dirty="0">
                          <a:solidFill>
                            <a:srgbClr val="000000"/>
                          </a:solidFill>
                          <a:latin typeface="Times New Roman" pitchFamily="18" charset="0"/>
                          <a:cs typeface="Times New Roman" pitchFamily="18" charset="0"/>
                        </a:rPr>
                        <a:t> </a:t>
                      </a:r>
                    </a:p>
                  </a:txBody>
                  <a:tcPr marL="4524" marR="4524" marT="4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400" b="1" i="0" u="none" strike="noStrike">
                          <a:solidFill>
                            <a:srgbClr val="000000"/>
                          </a:solidFill>
                          <a:latin typeface="Times New Roman" pitchFamily="18" charset="0"/>
                          <a:cs typeface="Times New Roman" pitchFamily="18" charset="0"/>
                        </a:rPr>
                        <a:t> </a:t>
                      </a:r>
                    </a:p>
                  </a:txBody>
                  <a:tcPr marL="4524" marR="4524" marT="45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r>
              <a:tr h="365046">
                <a:tc vMerge="1">
                  <a:txBody>
                    <a:bodyPr/>
                    <a:lstStyle/>
                    <a:p>
                      <a:endParaRPr lang="ru-RU"/>
                    </a:p>
                  </a:txBody>
                  <a:tcP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ru-RU" sz="1200" b="0" i="0" u="none" strike="noStrike" dirty="0">
                          <a:solidFill>
                            <a:srgbClr val="000000"/>
                          </a:solidFill>
                          <a:latin typeface="Times New Roman" pitchFamily="18" charset="0"/>
                          <a:cs typeface="Times New Roman" pitchFamily="18" charset="0"/>
                        </a:rPr>
                        <a:t>с внесением "</a:t>
                      </a:r>
                      <a:r>
                        <a:rPr lang="ru-RU" sz="1200" b="0" i="0" u="none" strike="noStrike" dirty="0" err="1">
                          <a:solidFill>
                            <a:srgbClr val="000000"/>
                          </a:solidFill>
                          <a:latin typeface="Times New Roman" pitchFamily="18" charset="0"/>
                          <a:cs typeface="Times New Roman" pitchFamily="18" charset="0"/>
                        </a:rPr>
                        <a:t>Гумирост</a:t>
                      </a:r>
                      <a:r>
                        <a:rPr lang="ru-RU" sz="1200" b="0" i="0" u="none" strike="noStrike" dirty="0">
                          <a:solidFill>
                            <a:srgbClr val="000000"/>
                          </a:solidFill>
                          <a:latin typeface="Times New Roman" pitchFamily="18" charset="0"/>
                          <a:cs typeface="Times New Roman" pitchFamily="18" charset="0"/>
                        </a:rPr>
                        <a:t>"</a:t>
                      </a:r>
                    </a:p>
                  </a:txBody>
                  <a:tcPr marL="4524" marR="4524" marT="4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200" b="0" i="0" u="none" strike="noStrike" dirty="0">
                          <a:solidFill>
                            <a:srgbClr val="000000"/>
                          </a:solidFill>
                          <a:latin typeface="Times New Roman" pitchFamily="18" charset="0"/>
                          <a:cs typeface="Times New Roman" pitchFamily="18" charset="0"/>
                        </a:rPr>
                        <a:t>1,5л/га+1,5л/га(2-хкратная обр.)</a:t>
                      </a:r>
                    </a:p>
                  </a:txBody>
                  <a:tcPr marL="4524" marR="4524" marT="4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400" b="1" i="0" u="none" strike="noStrike" dirty="0" smtClean="0">
                          <a:solidFill>
                            <a:srgbClr val="000000"/>
                          </a:solidFill>
                          <a:latin typeface="Times New Roman" pitchFamily="18" charset="0"/>
                          <a:cs typeface="Times New Roman" pitchFamily="18" charset="0"/>
                        </a:rPr>
                        <a:t>658,2</a:t>
                      </a:r>
                      <a:endParaRPr lang="ru-RU" sz="1400" b="1" i="0" u="none" strike="noStrike" dirty="0">
                        <a:solidFill>
                          <a:srgbClr val="000000"/>
                        </a:solidFill>
                        <a:latin typeface="Times New Roman" pitchFamily="18" charset="0"/>
                        <a:cs typeface="Times New Roman" pitchFamily="18" charset="0"/>
                      </a:endParaRPr>
                    </a:p>
                  </a:txBody>
                  <a:tcPr marL="4524" marR="4524" marT="4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400" b="1" i="0" u="none" strike="noStrike" dirty="0" smtClean="0">
                          <a:solidFill>
                            <a:srgbClr val="000000"/>
                          </a:solidFill>
                          <a:latin typeface="Times New Roman" pitchFamily="18" charset="0"/>
                          <a:cs typeface="Times New Roman" pitchFamily="18" charset="0"/>
                        </a:rPr>
                        <a:t>41,7</a:t>
                      </a:r>
                      <a:endParaRPr lang="ru-RU" sz="1400" b="1" i="0" u="none" strike="noStrike" dirty="0">
                        <a:solidFill>
                          <a:srgbClr val="000000"/>
                        </a:solidFill>
                        <a:latin typeface="Times New Roman" pitchFamily="18" charset="0"/>
                        <a:cs typeface="Times New Roman" pitchFamily="18" charset="0"/>
                      </a:endParaRPr>
                    </a:p>
                  </a:txBody>
                  <a:tcPr marL="4524" marR="4524" marT="4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600" b="1" i="0" u="none" strike="noStrike" dirty="0" smtClean="0">
                          <a:solidFill>
                            <a:srgbClr val="000000"/>
                          </a:solidFill>
                          <a:latin typeface="Times New Roman" pitchFamily="18" charset="0"/>
                          <a:cs typeface="Times New Roman" pitchFamily="18" charset="0"/>
                        </a:rPr>
                        <a:t>7</a:t>
                      </a:r>
                      <a:endParaRPr lang="ru-RU" sz="1600" b="1" i="0" u="none" strike="noStrike" dirty="0">
                        <a:solidFill>
                          <a:srgbClr val="000000"/>
                        </a:solidFill>
                        <a:latin typeface="Times New Roman" pitchFamily="18" charset="0"/>
                        <a:cs typeface="Times New Roman" pitchFamily="18" charset="0"/>
                      </a:endParaRPr>
                    </a:p>
                  </a:txBody>
                  <a:tcPr marL="4524" marR="4524" marT="452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sp>
        <p:nvSpPr>
          <p:cNvPr id="7169" name="Rectangle 1"/>
          <p:cNvSpPr>
            <a:spLocks noChangeArrowheads="1"/>
          </p:cNvSpPr>
          <p:nvPr/>
        </p:nvSpPr>
        <p:spPr bwMode="auto">
          <a:xfrm>
            <a:off x="260647" y="59960"/>
            <a:ext cx="6408713" cy="21852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algn="r" fontAlgn="base">
              <a:spcBef>
                <a:spcPct val="0"/>
              </a:spcBef>
              <a:spcAft>
                <a:spcPct val="0"/>
              </a:spcAft>
            </a:pPr>
            <a:r>
              <a:rPr lang="ru-RU" sz="2000" b="1" i="1" dirty="0" smtClean="0">
                <a:solidFill>
                  <a:srgbClr val="000000"/>
                </a:solidFill>
                <a:latin typeface="Times New Roman" pitchFamily="18" charset="0"/>
                <a:cs typeface="Times New Roman" pitchFamily="18" charset="0"/>
              </a:rPr>
              <a:t>Эффективность применения гуминового удобрения «</a:t>
            </a:r>
            <a:r>
              <a:rPr lang="ru-RU" sz="2000" b="1" i="1" dirty="0" err="1" smtClean="0">
                <a:solidFill>
                  <a:srgbClr val="000000"/>
                </a:solidFill>
                <a:latin typeface="Times New Roman" pitchFamily="18" charset="0"/>
                <a:cs typeface="Times New Roman" pitchFamily="18" charset="0"/>
              </a:rPr>
              <a:t>Гумирост</a:t>
            </a:r>
            <a:r>
              <a:rPr lang="ru-RU" sz="2000" b="1" i="1" dirty="0" smtClean="0">
                <a:solidFill>
                  <a:srgbClr val="000000"/>
                </a:solidFill>
                <a:latin typeface="Times New Roman" pitchFamily="18" charset="0"/>
                <a:cs typeface="Times New Roman" pitchFamily="18" charset="0"/>
              </a:rPr>
              <a:t>» при выращивании полевых сельскохозяйственных культур</a:t>
            </a:r>
          </a:p>
          <a:p>
            <a:pPr algn="just"/>
            <a:r>
              <a:rPr lang="ru-RU" sz="1400" dirty="0" smtClean="0"/>
              <a:t>         Научные исследования РУП «Научно-практический центр  НАН Беларуси по земледелию» подтверждают высокую эффективность применения  препарата гуминового «</a:t>
            </a:r>
            <a:r>
              <a:rPr lang="ru-RU" sz="1400" dirty="0" err="1" smtClean="0"/>
              <a:t>Гумирост</a:t>
            </a:r>
            <a:r>
              <a:rPr lang="ru-RU" sz="1400" dirty="0" smtClean="0"/>
              <a:t>»</a:t>
            </a:r>
          </a:p>
          <a:p>
            <a:pPr algn="just"/>
            <a:r>
              <a:rPr lang="ru-RU" sz="1400" b="1" dirty="0" smtClean="0"/>
              <a:t>(кандидат сельскохозяйственных наук И.Г. </a:t>
            </a:r>
            <a:r>
              <a:rPr lang="ru-RU" sz="1400" b="1" dirty="0" err="1" smtClean="0"/>
              <a:t>Бруй</a:t>
            </a:r>
            <a:r>
              <a:rPr lang="ru-RU" sz="1400" b="1" dirty="0" smtClean="0"/>
              <a:t>)</a:t>
            </a:r>
          </a:p>
          <a:p>
            <a:r>
              <a:rPr lang="ru-RU" sz="1400" dirty="0" smtClean="0"/>
              <a:t> </a:t>
            </a: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ru-RU" sz="600" i="0" u="none" strike="noStrike" cap="none" normalizeH="0" baseline="0" dirty="0" smtClean="0">
              <a:ln>
                <a:noFill/>
              </a:ln>
              <a:solidFill>
                <a:schemeClr val="tx1"/>
              </a:solidFill>
              <a:effectLst/>
              <a:latin typeface="Arial" pitchFamily="34" charset="0"/>
              <a:cs typeface="Arial" pitchFamily="34" charset="0"/>
            </a:endParaRPr>
          </a:p>
        </p:txBody>
      </p:sp>
      <p:sp>
        <p:nvSpPr>
          <p:cNvPr id="6" name="Прямоугольник 5"/>
          <p:cNvSpPr/>
          <p:nvPr/>
        </p:nvSpPr>
        <p:spPr>
          <a:xfrm>
            <a:off x="332656" y="8172400"/>
            <a:ext cx="6192688" cy="707886"/>
          </a:xfrm>
          <a:prstGeom prst="rect">
            <a:avLst/>
          </a:prstGeom>
        </p:spPr>
        <p:txBody>
          <a:bodyPr wrap="square">
            <a:spAutoFit/>
          </a:bodyPr>
          <a:lstStyle/>
          <a:p>
            <a:pPr algn="r"/>
            <a:r>
              <a:rPr lang="en-US" sz="4000" dirty="0" smtClean="0">
                <a:solidFill>
                  <a:schemeClr val="accent2">
                    <a:lumMod val="60000"/>
                    <a:lumOff val="40000"/>
                  </a:schemeClr>
                </a:solidFill>
                <a:latin typeface="Times New Roman" pitchFamily="18" charset="0"/>
                <a:cs typeface="Times New Roman" pitchFamily="18" charset="0"/>
              </a:rPr>
              <a:t>www.agrobio.by</a:t>
            </a:r>
            <a:endParaRPr lang="ru-RU" sz="4000"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t="50000" r="-25000" b="-2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893448"/>
          </a:xfrm>
          <a:effectLst>
            <a:outerShdw blurRad="50800" dist="38100" dir="2700000" algn="tl" rotWithShape="0">
              <a:prstClr val="black">
                <a:alpha val="40000"/>
              </a:prstClr>
            </a:outerShdw>
          </a:effectLst>
        </p:spPr>
        <p:txBody>
          <a:bodyPr>
            <a:noAutofit/>
          </a:bodyPr>
          <a:lstStyle/>
          <a:p>
            <a:pPr algn="ctr"/>
            <a:r>
              <a:rPr lang="ru-RU" sz="2600" b="1" i="1" dirty="0" smtClean="0">
                <a:effectLst>
                  <a:outerShdw blurRad="38100" dist="38100" dir="2700000" algn="tl">
                    <a:srgbClr val="000000">
                      <a:alpha val="43137"/>
                    </a:srgbClr>
                  </a:outerShdw>
                </a:effectLst>
                <a:latin typeface="Times New Roman" pitchFamily="18" charset="0"/>
                <a:cs typeface="Times New Roman" pitchFamily="18" charset="0"/>
              </a:rPr>
              <a:t>Удобрения  гуминовые: энергия жизни для будущего урожая</a:t>
            </a:r>
            <a:endParaRPr lang="ru-RU" sz="26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Содержимое 2"/>
          <p:cNvSpPr>
            <a:spLocks noGrp="1"/>
          </p:cNvSpPr>
          <p:nvPr>
            <p:ph idx="1"/>
          </p:nvPr>
        </p:nvSpPr>
        <p:spPr>
          <a:xfrm>
            <a:off x="342900" y="1331640"/>
            <a:ext cx="6326460" cy="7344816"/>
          </a:xfrm>
        </p:spPr>
        <p:txBody>
          <a:bodyPr>
            <a:normAutofit/>
          </a:bodyPr>
          <a:lstStyle/>
          <a:p>
            <a:pPr>
              <a:buNone/>
            </a:pPr>
            <a:endParaRPr lang="ru-RU" sz="1600" b="1" i="1" dirty="0" smtClean="0"/>
          </a:p>
          <a:p>
            <a:pPr>
              <a:buNone/>
            </a:pPr>
            <a:endParaRPr lang="ru-RU" sz="1600" b="1" i="1" dirty="0" smtClean="0"/>
          </a:p>
          <a:p>
            <a:pPr>
              <a:buNone/>
            </a:pPr>
            <a:endParaRPr lang="ru-RU" sz="1600" b="1" i="1" dirty="0" smtClean="0"/>
          </a:p>
          <a:p>
            <a:pPr>
              <a:buNone/>
            </a:pPr>
            <a:endParaRPr lang="ru-RU" sz="1600" b="1" i="1" dirty="0" smtClean="0"/>
          </a:p>
          <a:p>
            <a:pPr>
              <a:buNone/>
            </a:pPr>
            <a:endParaRPr lang="ru-RU" sz="1600" b="1" i="1" dirty="0" smtClean="0"/>
          </a:p>
          <a:p>
            <a:pPr>
              <a:buNone/>
            </a:pPr>
            <a:endParaRPr lang="ru-RU" sz="1600" b="1" i="1" dirty="0" smtClean="0"/>
          </a:p>
          <a:p>
            <a:pPr>
              <a:buNone/>
            </a:pPr>
            <a:endParaRPr lang="ru-RU" sz="1600" b="1" i="1" dirty="0" smtClean="0"/>
          </a:p>
          <a:p>
            <a:pPr>
              <a:buNone/>
            </a:pPr>
            <a:endParaRPr lang="ru-RU" sz="1600" b="1" i="1" dirty="0" smtClean="0"/>
          </a:p>
          <a:p>
            <a:pPr>
              <a:buNone/>
            </a:pPr>
            <a:endParaRPr lang="ru-RU" sz="1600" b="1" i="1" dirty="0" smtClean="0"/>
          </a:p>
          <a:p>
            <a:pPr>
              <a:buNone/>
            </a:pPr>
            <a:endParaRPr lang="ru-RU" sz="1600" dirty="0"/>
          </a:p>
        </p:txBody>
      </p:sp>
      <p:sp>
        <p:nvSpPr>
          <p:cNvPr id="4" name="Номер слайда 3"/>
          <p:cNvSpPr>
            <a:spLocks noGrp="1"/>
          </p:cNvSpPr>
          <p:nvPr>
            <p:ph type="sldNum" sz="quarter" idx="12"/>
          </p:nvPr>
        </p:nvSpPr>
        <p:spPr/>
        <p:txBody>
          <a:bodyPr/>
          <a:lstStyle/>
          <a:p>
            <a:fld id="{B08D910E-4612-422A-8669-7F2CBAE93626}" type="slidenum">
              <a:rPr lang="ru-RU" smtClean="0"/>
              <a:pPr/>
              <a:t>16</a:t>
            </a:fld>
            <a:endParaRPr lang="ru-RU"/>
          </a:p>
        </p:txBody>
      </p:sp>
      <p:sp>
        <p:nvSpPr>
          <p:cNvPr id="6" name="Скругленный прямоугольник 5"/>
          <p:cNvSpPr/>
          <p:nvPr/>
        </p:nvSpPr>
        <p:spPr>
          <a:xfrm>
            <a:off x="260648" y="1475656"/>
            <a:ext cx="5616624" cy="504056"/>
          </a:xfrm>
          <a:prstGeom prst="roundRect">
            <a:avLst/>
          </a:prstGeom>
          <a:solidFill>
            <a:schemeClr val="accent6">
              <a:lumMod val="40000"/>
              <a:lumOff val="60000"/>
            </a:schemeClr>
          </a:solidFill>
          <a:effectLst>
            <a:outerShdw blurRad="50800" dist="38100" dir="16200000"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r>
              <a:rPr lang="ru-RU" sz="1300" dirty="0" smtClean="0">
                <a:solidFill>
                  <a:schemeClr val="tx1">
                    <a:lumMod val="95000"/>
                    <a:lumOff val="5000"/>
                  </a:schemeClr>
                </a:solidFill>
              </a:rPr>
              <a:t>Оказывают системное и положительное действие на процессы роста, обмена и фотосинтеза.</a:t>
            </a:r>
            <a:endParaRPr lang="ru-RU" sz="1300" dirty="0">
              <a:solidFill>
                <a:schemeClr val="tx1">
                  <a:lumMod val="95000"/>
                  <a:lumOff val="5000"/>
                </a:schemeClr>
              </a:solidFill>
            </a:endParaRPr>
          </a:p>
        </p:txBody>
      </p:sp>
      <p:sp>
        <p:nvSpPr>
          <p:cNvPr id="7" name="Скругленный прямоугольник 6"/>
          <p:cNvSpPr/>
          <p:nvPr/>
        </p:nvSpPr>
        <p:spPr>
          <a:xfrm>
            <a:off x="692696" y="2051720"/>
            <a:ext cx="5688632" cy="864096"/>
          </a:xfrm>
          <a:prstGeom prst="roundRect">
            <a:avLst/>
          </a:prstGeom>
          <a:solidFill>
            <a:schemeClr val="accent6">
              <a:lumMod val="40000"/>
              <a:lumOff val="60000"/>
            </a:schemeClr>
          </a:solidFill>
          <a:effectLst>
            <a:innerShdw blurRad="63500" dist="50800" dir="162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rtlCol="0" anchor="ctr"/>
          <a:lstStyle/>
          <a:p>
            <a:r>
              <a:rPr lang="ru-RU" sz="1300" dirty="0" smtClean="0">
                <a:solidFill>
                  <a:schemeClr val="tx1">
                    <a:lumMod val="95000"/>
                    <a:lumOff val="5000"/>
                  </a:schemeClr>
                </a:solidFill>
              </a:rPr>
              <a:t>Обладают </a:t>
            </a:r>
            <a:r>
              <a:rPr lang="ru-RU" sz="1300" dirty="0" err="1" smtClean="0">
                <a:solidFill>
                  <a:schemeClr val="tx1">
                    <a:lumMod val="95000"/>
                    <a:lumOff val="5000"/>
                  </a:schemeClr>
                </a:solidFill>
              </a:rPr>
              <a:t>фунгицидными</a:t>
            </a:r>
            <a:r>
              <a:rPr lang="ru-RU" sz="1300" dirty="0" smtClean="0">
                <a:solidFill>
                  <a:schemeClr val="tx1">
                    <a:lumMod val="95000"/>
                    <a:lumOff val="5000"/>
                  </a:schemeClr>
                </a:solidFill>
              </a:rPr>
              <a:t> и бактериальными свойствами, обусловленными присутствием  природных фунгицидов и антибиотиков, выделяемых микрофлорой кишечника красного калифорнийского червя в процессе </a:t>
            </a:r>
            <a:r>
              <a:rPr lang="ru-RU" sz="1300" dirty="0" err="1" smtClean="0">
                <a:solidFill>
                  <a:schemeClr val="tx1">
                    <a:lumMod val="95000"/>
                    <a:lumOff val="5000"/>
                  </a:schemeClr>
                </a:solidFill>
              </a:rPr>
              <a:t>вермикультивирования</a:t>
            </a:r>
            <a:r>
              <a:rPr lang="ru-RU" sz="1300" dirty="0" smtClean="0">
                <a:solidFill>
                  <a:schemeClr val="tx1">
                    <a:lumMod val="95000"/>
                    <a:lumOff val="5000"/>
                  </a:schemeClr>
                </a:solidFill>
              </a:rPr>
              <a:t>.</a:t>
            </a:r>
          </a:p>
        </p:txBody>
      </p:sp>
      <p:sp>
        <p:nvSpPr>
          <p:cNvPr id="8" name="Скругленный прямоугольник 7"/>
          <p:cNvSpPr/>
          <p:nvPr/>
        </p:nvSpPr>
        <p:spPr>
          <a:xfrm>
            <a:off x="1196752" y="2987824"/>
            <a:ext cx="5544616" cy="720080"/>
          </a:xfrm>
          <a:prstGeom prst="roundRect">
            <a:avLst/>
          </a:prstGeom>
          <a:solidFill>
            <a:schemeClr val="accent6">
              <a:lumMod val="40000"/>
              <a:lumOff val="60000"/>
            </a:schemeClr>
          </a:solidFill>
          <a:effectLst>
            <a:innerShdw blurRad="63500" dist="50800" dir="162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rtlCol="0" anchor="ctr"/>
          <a:lstStyle/>
          <a:p>
            <a:r>
              <a:rPr lang="ru-RU" sz="1300" dirty="0" smtClean="0">
                <a:solidFill>
                  <a:schemeClr val="tx1">
                    <a:lumMod val="95000"/>
                    <a:lumOff val="5000"/>
                  </a:schemeClr>
                </a:solidFill>
              </a:rPr>
              <a:t>Стимулируют  размножение полезной почвенной микрофлоры на протяжении </a:t>
            </a:r>
            <a:r>
              <a:rPr lang="ru-RU" sz="1300" dirty="0" smtClean="0">
                <a:solidFill>
                  <a:schemeClr val="tx1">
                    <a:lumMod val="95000"/>
                    <a:lumOff val="5000"/>
                  </a:schemeClr>
                </a:solidFill>
                <a:latin typeface="Times New Roman" pitchFamily="18" charset="0"/>
                <a:cs typeface="Times New Roman" pitchFamily="18" charset="0"/>
              </a:rPr>
              <a:t>5-6 </a:t>
            </a:r>
            <a:r>
              <a:rPr lang="ru-RU" sz="1300" dirty="0" smtClean="0">
                <a:solidFill>
                  <a:schemeClr val="tx1">
                    <a:lumMod val="95000"/>
                    <a:lumOff val="5000"/>
                  </a:schemeClr>
                </a:solidFill>
              </a:rPr>
              <a:t>лет.</a:t>
            </a:r>
          </a:p>
        </p:txBody>
      </p:sp>
      <p:sp>
        <p:nvSpPr>
          <p:cNvPr id="9" name="Прямоугольник 8"/>
          <p:cNvSpPr/>
          <p:nvPr/>
        </p:nvSpPr>
        <p:spPr>
          <a:xfrm>
            <a:off x="260648" y="4860032"/>
            <a:ext cx="6336704" cy="352839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buFont typeface="Wingdings" pitchFamily="2" charset="2"/>
              <a:buChar char="Ø"/>
            </a:pPr>
            <a:r>
              <a:rPr lang="ru-RU" sz="1500" dirty="0" smtClean="0">
                <a:solidFill>
                  <a:schemeClr val="tx1">
                    <a:lumMod val="95000"/>
                    <a:lumOff val="5000"/>
                  </a:schemeClr>
                </a:solidFill>
              </a:rPr>
              <a:t>повышают всхожесть и энергию прорастания семян ;</a:t>
            </a:r>
          </a:p>
          <a:p>
            <a:pPr>
              <a:buFont typeface="Wingdings" pitchFamily="2" charset="2"/>
              <a:buChar char="Ø"/>
            </a:pPr>
            <a:r>
              <a:rPr lang="ru-RU" sz="1500" dirty="0" smtClean="0">
                <a:solidFill>
                  <a:schemeClr val="tx1">
                    <a:lumMod val="95000"/>
                    <a:lumOff val="5000"/>
                  </a:schemeClr>
                </a:solidFill>
              </a:rPr>
              <a:t>стимулируют корнеобразование у растений;</a:t>
            </a:r>
          </a:p>
          <a:p>
            <a:pPr>
              <a:buFont typeface="Wingdings" pitchFamily="2" charset="2"/>
              <a:buChar char="Ø"/>
            </a:pPr>
            <a:r>
              <a:rPr lang="ru-RU" sz="1500" dirty="0" smtClean="0">
                <a:solidFill>
                  <a:schemeClr val="tx1">
                    <a:lumMod val="95000"/>
                    <a:lumOff val="5000"/>
                  </a:schemeClr>
                </a:solidFill>
              </a:rPr>
              <a:t>стимулируют рост и ускоряют развитие растений;</a:t>
            </a:r>
          </a:p>
          <a:p>
            <a:pPr>
              <a:buFont typeface="Wingdings" pitchFamily="2" charset="2"/>
              <a:buChar char="Ø"/>
            </a:pPr>
            <a:r>
              <a:rPr lang="ru-RU" sz="1500" dirty="0" smtClean="0">
                <a:solidFill>
                  <a:schemeClr val="tx1">
                    <a:lumMod val="95000"/>
                    <a:lumOff val="5000"/>
                  </a:schemeClr>
                </a:solidFill>
              </a:rPr>
              <a:t> уменьшают содержание нитратов, тяжелых металлов и радионуклидов ;</a:t>
            </a:r>
          </a:p>
          <a:p>
            <a:pPr>
              <a:buFont typeface="Wingdings" pitchFamily="2" charset="2"/>
              <a:buChar char="Ø"/>
            </a:pPr>
            <a:r>
              <a:rPr lang="ru-RU" sz="1500" dirty="0" smtClean="0">
                <a:solidFill>
                  <a:schemeClr val="tx1">
                    <a:lumMod val="95000"/>
                    <a:lumOff val="5000"/>
                  </a:schemeClr>
                </a:solidFill>
              </a:rPr>
              <a:t> увеличивают  содержание  сахаров, белков и витаминов;</a:t>
            </a:r>
          </a:p>
          <a:p>
            <a:pPr>
              <a:buFont typeface="Wingdings" pitchFamily="2" charset="2"/>
              <a:buChar char="Ø"/>
            </a:pPr>
            <a:r>
              <a:rPr lang="ru-RU" sz="1500" dirty="0" smtClean="0">
                <a:solidFill>
                  <a:schemeClr val="tx1">
                    <a:lumMod val="95000"/>
                    <a:lumOff val="5000"/>
                  </a:schemeClr>
                </a:solidFill>
              </a:rPr>
              <a:t>повышают иммунитет растений, устойчивость к заболеваниям, стрессовым ситуациям, неблагоприятным условиям внешней среды (засухе, </a:t>
            </a:r>
            <a:r>
              <a:rPr lang="ru-RU" sz="1500" dirty="0" err="1" smtClean="0">
                <a:solidFill>
                  <a:schemeClr val="tx1">
                    <a:lumMod val="95000"/>
                    <a:lumOff val="5000"/>
                  </a:schemeClr>
                </a:solidFill>
              </a:rPr>
              <a:t>узбыточному</a:t>
            </a:r>
            <a:r>
              <a:rPr lang="ru-RU" sz="1500" dirty="0" smtClean="0">
                <a:solidFill>
                  <a:schemeClr val="tx1">
                    <a:lumMod val="95000"/>
                    <a:lumOff val="5000"/>
                  </a:schemeClr>
                </a:solidFill>
              </a:rPr>
              <a:t> увлажнению и </a:t>
            </a:r>
            <a:r>
              <a:rPr lang="ru-RU" sz="1500" dirty="0" err="1" smtClean="0">
                <a:solidFill>
                  <a:schemeClr val="tx1">
                    <a:lumMod val="95000"/>
                    <a:lumOff val="5000"/>
                  </a:schemeClr>
                </a:solidFill>
              </a:rPr>
              <a:t>т.д</a:t>
            </a:r>
            <a:r>
              <a:rPr lang="ru-RU" sz="1500" dirty="0" smtClean="0">
                <a:solidFill>
                  <a:schemeClr val="tx1">
                    <a:lumMod val="95000"/>
                    <a:lumOff val="5000"/>
                  </a:schemeClr>
                </a:solidFill>
              </a:rPr>
              <a:t>);</a:t>
            </a:r>
          </a:p>
          <a:p>
            <a:pPr>
              <a:buFont typeface="Wingdings" pitchFamily="2" charset="2"/>
              <a:buChar char="Ø"/>
            </a:pPr>
            <a:r>
              <a:rPr lang="ru-RU" sz="1500" dirty="0" smtClean="0">
                <a:solidFill>
                  <a:schemeClr val="tx1">
                    <a:lumMod val="95000"/>
                    <a:lumOff val="5000"/>
                  </a:schemeClr>
                </a:solidFill>
              </a:rPr>
              <a:t>устраняют хлороз и стимулируют цветение и плодоношение; </a:t>
            </a:r>
          </a:p>
          <a:p>
            <a:pPr>
              <a:buFont typeface="Wingdings" pitchFamily="2" charset="2"/>
              <a:buChar char="Ø"/>
            </a:pPr>
            <a:r>
              <a:rPr lang="ru-RU" sz="1500" dirty="0" smtClean="0">
                <a:solidFill>
                  <a:schemeClr val="tx1">
                    <a:lumMod val="95000"/>
                    <a:lumOff val="5000"/>
                  </a:schemeClr>
                </a:solidFill>
              </a:rPr>
              <a:t>восстанавливают плодородие почв, улучшают структуру и повышают </a:t>
            </a:r>
            <a:r>
              <a:rPr lang="ru-RU" sz="1500" dirty="0" err="1" smtClean="0">
                <a:solidFill>
                  <a:schemeClr val="tx1">
                    <a:lumMod val="95000"/>
                    <a:lumOff val="5000"/>
                  </a:schemeClr>
                </a:solidFill>
              </a:rPr>
              <a:t>влагоудерживающую</a:t>
            </a:r>
            <a:r>
              <a:rPr lang="ru-RU" sz="1500" dirty="0" smtClean="0">
                <a:solidFill>
                  <a:schemeClr val="tx1">
                    <a:lumMod val="95000"/>
                    <a:lumOff val="5000"/>
                  </a:schemeClr>
                </a:solidFill>
              </a:rPr>
              <a:t> способность почвы;</a:t>
            </a:r>
          </a:p>
          <a:p>
            <a:pPr>
              <a:buFont typeface="Wingdings" pitchFamily="2" charset="2"/>
              <a:buChar char="Ø"/>
            </a:pPr>
            <a:r>
              <a:rPr lang="ru-RU" sz="1500" dirty="0" smtClean="0">
                <a:solidFill>
                  <a:schemeClr val="tx1">
                    <a:lumMod val="95000"/>
                    <a:lumOff val="5000"/>
                  </a:schemeClr>
                </a:solidFill>
              </a:rPr>
              <a:t>ускоряют созревание урожая на 10-15 дней раньше обычного срока;</a:t>
            </a:r>
          </a:p>
          <a:p>
            <a:pPr>
              <a:buFont typeface="Wingdings" pitchFamily="2" charset="2"/>
              <a:buChar char="Ø"/>
            </a:pPr>
            <a:r>
              <a:rPr lang="ru-RU" sz="1500" dirty="0" smtClean="0">
                <a:solidFill>
                  <a:schemeClr val="tx1">
                    <a:lumMod val="95000"/>
                    <a:lumOff val="5000"/>
                  </a:schemeClr>
                </a:solidFill>
              </a:rPr>
              <a:t>повышают качество урожая и продлевают сроки его хранения.</a:t>
            </a:r>
          </a:p>
          <a:p>
            <a:r>
              <a:rPr lang="ru-RU" sz="1500" dirty="0" smtClean="0">
                <a:solidFill>
                  <a:schemeClr val="tx1">
                    <a:lumMod val="95000"/>
                    <a:lumOff val="5000"/>
                  </a:schemeClr>
                </a:solidFill>
              </a:rPr>
              <a:t>обеспечивают безопасность и </a:t>
            </a:r>
            <a:r>
              <a:rPr lang="ru-RU" sz="1500" dirty="0" err="1" smtClean="0">
                <a:solidFill>
                  <a:schemeClr val="tx1">
                    <a:lumMod val="95000"/>
                    <a:lumOff val="5000"/>
                  </a:schemeClr>
                </a:solidFill>
              </a:rPr>
              <a:t>экологичность</a:t>
            </a:r>
            <a:r>
              <a:rPr lang="ru-RU" sz="1500" dirty="0" smtClean="0">
                <a:solidFill>
                  <a:schemeClr val="tx1">
                    <a:lumMod val="95000"/>
                    <a:lumOff val="5000"/>
                  </a:schemeClr>
                </a:solidFill>
              </a:rPr>
              <a:t>.</a:t>
            </a:r>
            <a:endParaRPr lang="ru-RU" sz="1500" dirty="0">
              <a:solidFill>
                <a:schemeClr val="tx1">
                  <a:lumMod val="95000"/>
                  <a:lumOff val="5000"/>
                </a:schemeClr>
              </a:solidFill>
            </a:endParaRPr>
          </a:p>
        </p:txBody>
      </p:sp>
      <p:sp>
        <p:nvSpPr>
          <p:cNvPr id="12" name="Выноска со стрелкой вниз 11"/>
          <p:cNvSpPr/>
          <p:nvPr/>
        </p:nvSpPr>
        <p:spPr>
          <a:xfrm>
            <a:off x="260648" y="3851920"/>
            <a:ext cx="6336704" cy="864096"/>
          </a:xfrm>
          <a:prstGeom prst="downArrowCallout">
            <a:avLst/>
          </a:prstGeom>
        </p:spPr>
        <p:style>
          <a:lnRef idx="3">
            <a:schemeClr val="lt1"/>
          </a:lnRef>
          <a:fillRef idx="1">
            <a:schemeClr val="accent6"/>
          </a:fillRef>
          <a:effectRef idx="1">
            <a:schemeClr val="accent6"/>
          </a:effectRef>
          <a:fontRef idx="minor">
            <a:schemeClr val="lt1"/>
          </a:fontRef>
        </p:style>
        <p:txBody>
          <a:bodyPr rtlCol="0" anchor="ctr"/>
          <a:lstStyle/>
          <a:p>
            <a:pPr algn="ctr">
              <a:buNone/>
            </a:pPr>
            <a:r>
              <a:rPr lang="ru-RU" b="1" i="1" dirty="0" smtClean="0">
                <a:solidFill>
                  <a:schemeClr val="accent1">
                    <a:lumMod val="10000"/>
                  </a:schemeClr>
                </a:solidFill>
              </a:rPr>
              <a:t>Эффективность удобрений «</a:t>
            </a:r>
            <a:r>
              <a:rPr lang="ru-RU" b="1" i="1" dirty="0" err="1" smtClean="0">
                <a:solidFill>
                  <a:schemeClr val="accent1">
                    <a:lumMod val="10000"/>
                  </a:schemeClr>
                </a:solidFill>
              </a:rPr>
              <a:t>Биогумус</a:t>
            </a:r>
            <a:r>
              <a:rPr lang="ru-RU" b="1" i="1" dirty="0" smtClean="0">
                <a:solidFill>
                  <a:schemeClr val="accent1">
                    <a:lumMod val="10000"/>
                  </a:schemeClr>
                </a:solidFill>
              </a:rPr>
              <a:t>» и «</a:t>
            </a:r>
            <a:r>
              <a:rPr lang="ru-RU" b="1" i="1" dirty="0" err="1" smtClean="0">
                <a:solidFill>
                  <a:schemeClr val="accent1">
                    <a:lumMod val="10000"/>
                  </a:schemeClr>
                </a:solidFill>
              </a:rPr>
              <a:t>Гумирост</a:t>
            </a:r>
            <a:r>
              <a:rPr lang="ru-RU" b="1" i="1" dirty="0" smtClean="0">
                <a:solidFill>
                  <a:schemeClr val="accent1">
                    <a:lumMod val="10000"/>
                  </a:schemeClr>
                </a:solidFill>
              </a:rPr>
              <a:t>»:</a:t>
            </a:r>
          </a:p>
        </p:txBody>
      </p:sp>
      <p:sp>
        <p:nvSpPr>
          <p:cNvPr id="10" name="Прямоугольник 9"/>
          <p:cNvSpPr/>
          <p:nvPr/>
        </p:nvSpPr>
        <p:spPr>
          <a:xfrm>
            <a:off x="260648" y="8100392"/>
            <a:ext cx="6120680" cy="830997"/>
          </a:xfrm>
          <a:prstGeom prst="rect">
            <a:avLst/>
          </a:prstGeom>
        </p:spPr>
        <p:txBody>
          <a:bodyPr wrap="square">
            <a:spAutoFit/>
          </a:bodyPr>
          <a:lstStyle/>
          <a:p>
            <a:pPr algn="r"/>
            <a:r>
              <a:rPr lang="en-US" sz="4800" dirty="0" smtClean="0">
                <a:solidFill>
                  <a:schemeClr val="accent2">
                    <a:lumMod val="60000"/>
                    <a:lumOff val="40000"/>
                  </a:schemeClr>
                </a:solidFill>
                <a:latin typeface="Times New Roman" pitchFamily="18" charset="0"/>
                <a:cs typeface="Times New Roman" pitchFamily="18" charset="0"/>
              </a:rPr>
              <a:t>www.agrobio.by</a:t>
            </a:r>
            <a:endParaRPr lang="ru-RU" sz="4800"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2000"/>
            <a:duotone>
              <a:schemeClr val="bg1">
                <a:shade val="90000"/>
                <a:satMod val="150000"/>
              </a:schemeClr>
              <a:schemeClr val="bg1">
                <a:tint val="88000"/>
                <a:satMod val="150000"/>
              </a:schemeClr>
            </a:duotone>
            <a:lum/>
          </a:blip>
          <a:srcRect/>
          <a:tile tx="0" ty="0" sx="65000" sy="65000" flip="none" algn="tl"/>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323528"/>
            <a:ext cx="6858000" cy="1008112"/>
          </a:xfrm>
          <a:effectLst>
            <a:outerShdw blurRad="50800" dist="38100" dir="2700000" algn="tl" rotWithShape="0">
              <a:prstClr val="black">
                <a:alpha val="40000"/>
              </a:prstClr>
            </a:outerShdw>
          </a:effectLst>
        </p:spPr>
        <p:txBody>
          <a:bodyPr>
            <a:noAutofit/>
          </a:bodyPr>
          <a:lstStyle/>
          <a:p>
            <a:pPr algn="ctr"/>
            <a:r>
              <a:rPr lang="ru-RU" sz="2600" b="1" i="1" dirty="0">
                <a:solidFill>
                  <a:schemeClr val="bg1">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Эффективность  гуминового препарата «</a:t>
            </a:r>
            <a:r>
              <a:rPr lang="ru-RU" sz="2600" b="1" i="1" dirty="0" err="1" smtClean="0">
                <a:solidFill>
                  <a:schemeClr val="bg1">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Гумирост</a:t>
            </a:r>
            <a:r>
              <a:rPr lang="ru-RU" sz="2600" b="1" i="1" dirty="0" smtClean="0">
                <a:solidFill>
                  <a:schemeClr val="bg1">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 при </a:t>
            </a:r>
            <a:r>
              <a:rPr lang="ru-RU" sz="2600" b="1" i="1" dirty="0">
                <a:solidFill>
                  <a:schemeClr val="bg1">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обработке </a:t>
            </a:r>
            <a:r>
              <a:rPr lang="ru-RU" sz="2600" b="1" i="1" dirty="0" smtClean="0">
                <a:solidFill>
                  <a:schemeClr val="bg1">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семян</a:t>
            </a:r>
            <a:endParaRPr lang="ru-RU" sz="2600" dirty="0">
              <a:solidFill>
                <a:schemeClr val="bg1">
                  <a:lumMod val="1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Содержимое 4"/>
          <p:cNvSpPr>
            <a:spLocks noGrp="1"/>
          </p:cNvSpPr>
          <p:nvPr>
            <p:ph idx="1"/>
          </p:nvPr>
        </p:nvSpPr>
        <p:spPr>
          <a:xfrm>
            <a:off x="342900" y="1691680"/>
            <a:ext cx="6172200" cy="6696743"/>
          </a:xfrm>
        </p:spPr>
        <p:txBody>
          <a:bodyPr>
            <a:normAutofit/>
          </a:bodyPr>
          <a:lstStyle/>
          <a:p>
            <a:pPr>
              <a:buNone/>
            </a:pPr>
            <a:r>
              <a:rPr lang="ru-RU" dirty="0" smtClean="0"/>
              <a:t> </a:t>
            </a:r>
          </a:p>
          <a:p>
            <a:pPr>
              <a:buNone/>
            </a:pPr>
            <a:endParaRPr lang="ru-RU" sz="1600" b="1" dirty="0" smtClean="0"/>
          </a:p>
          <a:p>
            <a:pPr>
              <a:buNone/>
            </a:pPr>
            <a:endParaRPr lang="ru-RU" sz="1600" b="1" dirty="0" smtClean="0"/>
          </a:p>
          <a:p>
            <a:pPr>
              <a:buNone/>
            </a:pPr>
            <a:endParaRPr lang="ru-RU" sz="1600" b="1" dirty="0" smtClean="0"/>
          </a:p>
          <a:p>
            <a:pPr>
              <a:buNone/>
            </a:pPr>
            <a:endParaRPr lang="ru-RU" sz="1600" b="1" dirty="0" smtClean="0"/>
          </a:p>
          <a:p>
            <a:pPr>
              <a:buNone/>
            </a:pPr>
            <a:endParaRPr lang="ru-RU" sz="1600" b="1" dirty="0" smtClean="0"/>
          </a:p>
          <a:p>
            <a:pPr>
              <a:buNone/>
            </a:pPr>
            <a:endParaRPr lang="ru-RU" sz="1600" b="1" dirty="0" smtClean="0"/>
          </a:p>
          <a:p>
            <a:pPr>
              <a:buNone/>
            </a:pPr>
            <a:endParaRPr lang="ru-RU" sz="1600" b="1" dirty="0" smtClean="0"/>
          </a:p>
          <a:p>
            <a:pPr>
              <a:buNone/>
            </a:pPr>
            <a:endParaRPr lang="ru-RU" sz="1600" b="1" dirty="0" smtClean="0"/>
          </a:p>
          <a:p>
            <a:pPr>
              <a:buNone/>
            </a:pPr>
            <a:endParaRPr lang="ru-RU" sz="1600" b="1" dirty="0" smtClean="0"/>
          </a:p>
          <a:p>
            <a:pPr>
              <a:buNone/>
            </a:pPr>
            <a:endParaRPr lang="ru-RU" sz="1600" i="1" dirty="0" smtClean="0">
              <a:solidFill>
                <a:schemeClr val="bg2">
                  <a:lumMod val="10000"/>
                </a:schemeClr>
              </a:solidFill>
            </a:endParaRPr>
          </a:p>
          <a:p>
            <a:pPr>
              <a:buNone/>
            </a:pPr>
            <a:endParaRPr lang="ru-RU" i="1" dirty="0" smtClean="0">
              <a:solidFill>
                <a:schemeClr val="bg2">
                  <a:lumMod val="10000"/>
                </a:schemeClr>
              </a:solidFill>
            </a:endParaRPr>
          </a:p>
          <a:p>
            <a:pPr>
              <a:buNone/>
            </a:pPr>
            <a:endParaRPr lang="ru-RU" sz="2800" dirty="0" smtClean="0"/>
          </a:p>
          <a:p>
            <a:endParaRPr lang="ru-RU" dirty="0"/>
          </a:p>
        </p:txBody>
      </p:sp>
      <p:graphicFrame>
        <p:nvGraphicFramePr>
          <p:cNvPr id="7" name="Таблица 6"/>
          <p:cNvGraphicFramePr>
            <a:graphicFrameLocks noGrp="1"/>
          </p:cNvGraphicFramePr>
          <p:nvPr/>
        </p:nvGraphicFramePr>
        <p:xfrm>
          <a:off x="404664" y="1619672"/>
          <a:ext cx="6192687" cy="822960"/>
        </p:xfrm>
        <a:graphic>
          <a:graphicData uri="http://schemas.openxmlformats.org/drawingml/2006/table">
            <a:tbl>
              <a:tblPr firstRow="1" bandRow="1">
                <a:tableStyleId>{5C22544A-7EE6-4342-B048-85BDC9FD1C3A}</a:tableStyleId>
              </a:tblPr>
              <a:tblGrid>
                <a:gridCol w="2064229"/>
                <a:gridCol w="2064229"/>
                <a:gridCol w="2064229"/>
              </a:tblGrid>
              <a:tr h="720080">
                <a:tc>
                  <a:txBody>
                    <a:bodyPr/>
                    <a:lstStyle/>
                    <a:p>
                      <a:pPr algn="ctr"/>
                      <a:r>
                        <a:rPr lang="ru-RU" dirty="0" smtClean="0"/>
                        <a:t>Обработка</a:t>
                      </a:r>
                      <a:r>
                        <a:rPr lang="ru-RU" baseline="0" dirty="0" smtClean="0"/>
                        <a:t> водой</a:t>
                      </a:r>
                      <a:endParaRPr lang="ru-RU" dirty="0"/>
                    </a:p>
                  </a:txBody>
                  <a:tcPr>
                    <a:solidFill>
                      <a:schemeClr val="bg2">
                        <a:lumMod val="25000"/>
                      </a:schemeClr>
                    </a:solidFill>
                  </a:tcPr>
                </a:tc>
                <a:tc>
                  <a:txBody>
                    <a:bodyPr/>
                    <a:lstStyle/>
                    <a:p>
                      <a:pPr algn="ctr"/>
                      <a:r>
                        <a:rPr lang="ru-RU" dirty="0" smtClean="0"/>
                        <a:t>Обработка удобрением</a:t>
                      </a:r>
                      <a:endParaRPr lang="ru-RU" dirty="0"/>
                    </a:p>
                  </a:txBody>
                  <a:tcPr>
                    <a:solidFill>
                      <a:schemeClr val="bg2">
                        <a:lumMod val="25000"/>
                      </a:schemeClr>
                    </a:solidFill>
                  </a:tcPr>
                </a:tc>
                <a:tc>
                  <a:txBody>
                    <a:bodyPr/>
                    <a:lstStyle/>
                    <a:p>
                      <a:pPr algn="ctr"/>
                      <a:r>
                        <a:rPr lang="ru-RU" sz="1600" dirty="0" smtClean="0"/>
                        <a:t>Обработка удобрением  «</a:t>
                      </a:r>
                      <a:r>
                        <a:rPr lang="ru-RU" sz="1600" dirty="0" err="1" smtClean="0"/>
                        <a:t>Гумирост</a:t>
                      </a:r>
                      <a:r>
                        <a:rPr lang="ru-RU" sz="1600" dirty="0" smtClean="0"/>
                        <a:t>»</a:t>
                      </a:r>
                      <a:endParaRPr lang="ru-RU" sz="1600" dirty="0"/>
                    </a:p>
                  </a:txBody>
                  <a:tcPr>
                    <a:solidFill>
                      <a:schemeClr val="bg2">
                        <a:lumMod val="25000"/>
                      </a:schemeClr>
                    </a:solidFill>
                  </a:tcPr>
                </a:tc>
              </a:tr>
            </a:tbl>
          </a:graphicData>
        </a:graphic>
      </p:graphicFrame>
      <p:pic>
        <p:nvPicPr>
          <p:cNvPr id="1026" name="Picture 2" descr="C:\Users\Ирина\Desktop\ГУМИЛЭНД\фото\Безымянный3.png"/>
          <p:cNvPicPr>
            <a:picLocks noChangeAspect="1" noChangeArrowheads="1"/>
          </p:cNvPicPr>
          <p:nvPr/>
        </p:nvPicPr>
        <p:blipFill>
          <a:blip r:embed="rId3" cstate="print"/>
          <a:srcRect/>
          <a:stretch>
            <a:fillRect/>
          </a:stretch>
        </p:blipFill>
        <p:spPr bwMode="auto">
          <a:xfrm>
            <a:off x="404664" y="2339753"/>
            <a:ext cx="6192688" cy="1656184"/>
          </a:xfrm>
          <a:prstGeom prst="rect">
            <a:avLst/>
          </a:prstGeom>
          <a:noFill/>
        </p:spPr>
      </p:pic>
      <p:sp>
        <p:nvSpPr>
          <p:cNvPr id="8" name="Номер слайда 7"/>
          <p:cNvSpPr>
            <a:spLocks noGrp="1"/>
          </p:cNvSpPr>
          <p:nvPr>
            <p:ph type="sldNum" sz="quarter" idx="12"/>
          </p:nvPr>
        </p:nvSpPr>
        <p:spPr/>
        <p:txBody>
          <a:bodyPr/>
          <a:lstStyle/>
          <a:p>
            <a:fld id="{B08D910E-4612-422A-8669-7F2CBAE93626}" type="slidenum">
              <a:rPr lang="ru-RU" smtClean="0"/>
              <a:pPr/>
              <a:t>17</a:t>
            </a:fld>
            <a:endParaRPr lang="ru-RU" dirty="0"/>
          </a:p>
        </p:txBody>
      </p:sp>
      <p:graphicFrame>
        <p:nvGraphicFramePr>
          <p:cNvPr id="16" name="Схема 15"/>
          <p:cNvGraphicFramePr/>
          <p:nvPr/>
        </p:nvGraphicFramePr>
        <p:xfrm>
          <a:off x="404664" y="3995936"/>
          <a:ext cx="6192688" cy="38282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Прямоугольник 17"/>
          <p:cNvSpPr/>
          <p:nvPr/>
        </p:nvSpPr>
        <p:spPr>
          <a:xfrm>
            <a:off x="260648" y="7596336"/>
            <a:ext cx="6408712" cy="93610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b="1" i="1" dirty="0" smtClean="0">
                <a:solidFill>
                  <a:schemeClr val="bg2">
                    <a:lumMod val="10000"/>
                  </a:schemeClr>
                </a:solidFill>
              </a:rPr>
              <a:t>Все вышеперечисленное помогает будущим всходам не только выжить, но и сформировать высокий урожай.</a:t>
            </a:r>
            <a:endParaRPr lang="ru-RU" dirty="0"/>
          </a:p>
        </p:txBody>
      </p:sp>
      <p:sp>
        <p:nvSpPr>
          <p:cNvPr id="9" name="Прямоугольник 8"/>
          <p:cNvSpPr/>
          <p:nvPr/>
        </p:nvSpPr>
        <p:spPr>
          <a:xfrm>
            <a:off x="404664" y="8172401"/>
            <a:ext cx="6120680" cy="707886"/>
          </a:xfrm>
          <a:prstGeom prst="rect">
            <a:avLst/>
          </a:prstGeom>
        </p:spPr>
        <p:txBody>
          <a:bodyPr wrap="square">
            <a:spAutoFit/>
          </a:bodyPr>
          <a:lstStyle/>
          <a:p>
            <a:pPr algn="r"/>
            <a:r>
              <a:rPr lang="en-US" sz="4000" dirty="0" smtClean="0">
                <a:solidFill>
                  <a:schemeClr val="accent2">
                    <a:lumMod val="60000"/>
                    <a:lumOff val="40000"/>
                  </a:schemeClr>
                </a:solidFill>
                <a:latin typeface="Times New Roman" pitchFamily="18" charset="0"/>
                <a:cs typeface="Times New Roman" pitchFamily="18" charset="0"/>
              </a:rPr>
              <a:t>www.agrobio.by</a:t>
            </a:r>
            <a:endParaRPr lang="ru-RU" sz="4000"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0" b="-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6632" y="539552"/>
            <a:ext cx="6741368" cy="864096"/>
          </a:xfrm>
          <a:effectLst>
            <a:outerShdw blurRad="50800" dist="38100" dir="2700000" algn="tl" rotWithShape="0">
              <a:prstClr val="black">
                <a:alpha val="40000"/>
              </a:prstClr>
            </a:outerShdw>
          </a:effectLst>
        </p:spPr>
        <p:txBody>
          <a:bodyPr>
            <a:noAutofit/>
          </a:bodyPr>
          <a:lstStyle/>
          <a:p>
            <a:pPr algn="ctr"/>
            <a:r>
              <a:rPr lang="ru-RU" sz="2400" b="1" i="1" dirty="0">
                <a:effectLst>
                  <a:outerShdw blurRad="38100" dist="38100" dir="2700000" algn="tl">
                    <a:srgbClr val="000000">
                      <a:alpha val="43137"/>
                    </a:srgbClr>
                  </a:outerShdw>
                </a:effectLst>
                <a:latin typeface="Times New Roman" pitchFamily="18" charset="0"/>
                <a:cs typeface="Times New Roman" pitchFamily="18" charset="0"/>
              </a:rPr>
              <a:t>Влияние  гуминовых  удобрений  «</a:t>
            </a:r>
            <a:r>
              <a:rPr lang="ru-RU" sz="2400" b="1" i="1" dirty="0" err="1">
                <a:effectLst>
                  <a:outerShdw blurRad="38100" dist="38100" dir="2700000" algn="tl">
                    <a:srgbClr val="000000">
                      <a:alpha val="43137"/>
                    </a:srgbClr>
                  </a:outerShdw>
                </a:effectLst>
                <a:latin typeface="Times New Roman" pitchFamily="18" charset="0"/>
                <a:cs typeface="Times New Roman" pitchFamily="18" charset="0"/>
              </a:rPr>
              <a:t>Биогумус</a:t>
            </a:r>
            <a:r>
              <a:rPr lang="ru-RU" sz="2400" b="1" i="1" dirty="0">
                <a:effectLst>
                  <a:outerShdw blurRad="38100" dist="38100" dir="2700000" algn="tl">
                    <a:srgbClr val="000000">
                      <a:alpha val="43137"/>
                    </a:srgbClr>
                  </a:outerShdw>
                </a:effectLst>
                <a:latin typeface="Times New Roman" pitchFamily="18" charset="0"/>
                <a:cs typeface="Times New Roman" pitchFamily="18" charset="0"/>
              </a:rPr>
              <a:t>» и «</a:t>
            </a:r>
            <a:r>
              <a:rPr lang="ru-RU" sz="2400" b="1" i="1" dirty="0" err="1">
                <a:effectLst>
                  <a:outerShdw blurRad="38100" dist="38100" dir="2700000" algn="tl">
                    <a:srgbClr val="000000">
                      <a:alpha val="43137"/>
                    </a:srgbClr>
                  </a:outerShdw>
                </a:effectLst>
                <a:latin typeface="Times New Roman" pitchFamily="18" charset="0"/>
                <a:cs typeface="Times New Roman" pitchFamily="18" charset="0"/>
              </a:rPr>
              <a:t>Гумирост</a:t>
            </a:r>
            <a:r>
              <a:rPr lang="ru-RU" sz="2400" b="1" i="1" dirty="0">
                <a:effectLst>
                  <a:outerShdw blurRad="38100" dist="38100" dir="2700000" algn="tl">
                    <a:srgbClr val="000000">
                      <a:alpha val="43137"/>
                    </a:srgbClr>
                  </a:outerShdw>
                </a:effectLst>
                <a:latin typeface="Times New Roman" pitchFamily="18" charset="0"/>
                <a:cs typeface="Times New Roman" pitchFamily="18" charset="0"/>
              </a:rPr>
              <a:t>» на корневую систему </a:t>
            </a:r>
            <a:r>
              <a:rPr lang="ru-RU" sz="2400" b="1" i="1" dirty="0" smtClean="0">
                <a:effectLst>
                  <a:outerShdw blurRad="38100" dist="38100" dir="2700000" algn="tl">
                    <a:srgbClr val="000000">
                      <a:alpha val="43137"/>
                    </a:srgbClr>
                  </a:outerShdw>
                </a:effectLst>
                <a:latin typeface="Times New Roman" pitchFamily="18" charset="0"/>
                <a:cs typeface="Times New Roman" pitchFamily="18" charset="0"/>
              </a:rPr>
              <a:t>растения</a:t>
            </a:r>
            <a:endParaRPr lang="ru-RU" sz="24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Содержимое 2"/>
          <p:cNvSpPr>
            <a:spLocks noGrp="1"/>
          </p:cNvSpPr>
          <p:nvPr>
            <p:ph idx="1"/>
          </p:nvPr>
        </p:nvSpPr>
        <p:spPr>
          <a:xfrm>
            <a:off x="332656" y="1907704"/>
            <a:ext cx="6172200" cy="6260515"/>
          </a:xfrm>
        </p:spPr>
        <p:txBody>
          <a:bodyPr>
            <a:noAutofit/>
          </a:bodyPr>
          <a:lstStyle/>
          <a:p>
            <a:endParaRPr lang="ru-RU" sz="1600" b="1" i="1" dirty="0" smtClean="0"/>
          </a:p>
          <a:p>
            <a:endParaRPr lang="ru-RU" sz="1600" b="1" i="1" dirty="0" smtClean="0"/>
          </a:p>
          <a:p>
            <a:endParaRPr lang="ru-RU" sz="1600" b="1" i="1" dirty="0" smtClean="0"/>
          </a:p>
          <a:p>
            <a:endParaRPr lang="ru-RU" sz="1600" b="1" i="1" dirty="0" smtClean="0"/>
          </a:p>
          <a:p>
            <a:pPr>
              <a:buNone/>
            </a:pPr>
            <a:endParaRPr lang="ru-RU" sz="1600" b="1" i="1" dirty="0" smtClean="0"/>
          </a:p>
          <a:p>
            <a:endParaRPr lang="ru-RU" sz="1600" b="1" i="1" dirty="0" smtClean="0"/>
          </a:p>
          <a:p>
            <a:endParaRPr lang="ru-RU" sz="1600" b="1" i="1" dirty="0" smtClean="0"/>
          </a:p>
          <a:p>
            <a:endParaRPr lang="ru-RU" sz="1600" b="1" i="1" dirty="0" smtClean="0"/>
          </a:p>
          <a:p>
            <a:endParaRPr lang="ru-RU" sz="1600" b="1" i="1" dirty="0" smtClean="0"/>
          </a:p>
          <a:p>
            <a:endParaRPr lang="ru-RU" sz="1600" b="1" i="1" dirty="0" smtClean="0"/>
          </a:p>
          <a:p>
            <a:endParaRPr lang="ru-RU" sz="1600" b="1" i="1" dirty="0" smtClean="0"/>
          </a:p>
          <a:p>
            <a:endParaRPr lang="ru-RU" sz="1600" b="1" i="1" dirty="0" smtClean="0"/>
          </a:p>
          <a:p>
            <a:endParaRPr lang="ru-RU" sz="1600" b="1" i="1" dirty="0" smtClean="0"/>
          </a:p>
          <a:p>
            <a:endParaRPr lang="ru-RU" sz="1600" b="1" i="1" dirty="0" smtClean="0"/>
          </a:p>
          <a:p>
            <a:endParaRPr lang="ru-RU" sz="1800" dirty="0"/>
          </a:p>
        </p:txBody>
      </p:sp>
      <p:sp>
        <p:nvSpPr>
          <p:cNvPr id="4" name="Номер слайда 3"/>
          <p:cNvSpPr>
            <a:spLocks noGrp="1"/>
          </p:cNvSpPr>
          <p:nvPr>
            <p:ph type="sldNum" sz="quarter" idx="12"/>
          </p:nvPr>
        </p:nvSpPr>
        <p:spPr/>
        <p:txBody>
          <a:bodyPr/>
          <a:lstStyle/>
          <a:p>
            <a:fld id="{B08D910E-4612-422A-8669-7F2CBAE93626}" type="slidenum">
              <a:rPr lang="ru-RU" smtClean="0"/>
              <a:pPr/>
              <a:t>18</a:t>
            </a:fld>
            <a:endParaRPr lang="ru-RU"/>
          </a:p>
        </p:txBody>
      </p:sp>
      <p:sp>
        <p:nvSpPr>
          <p:cNvPr id="7" name="Скругленный прямоугольник 6"/>
          <p:cNvSpPr/>
          <p:nvPr/>
        </p:nvSpPr>
        <p:spPr>
          <a:xfrm>
            <a:off x="332656" y="2051720"/>
            <a:ext cx="1872208" cy="201622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solidFill>
                  <a:schemeClr val="tx1"/>
                </a:solidFill>
              </a:rPr>
              <a:t>активно развивается корневая система, сильнее ветвится , глубже проникает в почву</a:t>
            </a:r>
            <a:endParaRPr lang="ru-RU" sz="1200" dirty="0">
              <a:solidFill>
                <a:schemeClr val="tx1"/>
              </a:solidFill>
            </a:endParaRPr>
          </a:p>
        </p:txBody>
      </p:sp>
      <p:sp>
        <p:nvSpPr>
          <p:cNvPr id="8" name="Скругленный прямоугольник 7"/>
          <p:cNvSpPr/>
          <p:nvPr/>
        </p:nvSpPr>
        <p:spPr>
          <a:xfrm>
            <a:off x="2348880" y="1979712"/>
            <a:ext cx="2304256" cy="201622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solidFill>
                  <a:schemeClr val="tx1"/>
                </a:solidFill>
              </a:rPr>
              <a:t>усиливается закрепление растений в почве, а значит, их возможность противостоять сильным ветрам, смыву в результате обильного выпадения осадков, эрозионным процессам и другим явлениям природы</a:t>
            </a:r>
          </a:p>
          <a:p>
            <a:pPr algn="ctr"/>
            <a:endParaRPr lang="ru-RU" sz="1200" dirty="0" smtClean="0">
              <a:solidFill>
                <a:schemeClr val="tx1"/>
              </a:solidFill>
            </a:endParaRPr>
          </a:p>
        </p:txBody>
      </p:sp>
      <p:sp>
        <p:nvSpPr>
          <p:cNvPr id="9" name="Скругленный прямоугольник 8"/>
          <p:cNvSpPr/>
          <p:nvPr/>
        </p:nvSpPr>
        <p:spPr>
          <a:xfrm>
            <a:off x="4797152" y="2051720"/>
            <a:ext cx="1944216" cy="194421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solidFill>
                  <a:schemeClr val="tx1"/>
                </a:solidFill>
              </a:rPr>
              <a:t>усиливается корневое питание растений,  а также всасывание влаги</a:t>
            </a:r>
          </a:p>
        </p:txBody>
      </p:sp>
      <p:sp>
        <p:nvSpPr>
          <p:cNvPr id="10" name="Скругленный прямоугольник 9"/>
          <p:cNvSpPr/>
          <p:nvPr/>
        </p:nvSpPr>
        <p:spPr>
          <a:xfrm>
            <a:off x="4581128" y="4283968"/>
            <a:ext cx="2088232" cy="172819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solidFill>
                  <a:schemeClr val="tx1"/>
                </a:solidFill>
              </a:rPr>
              <a:t>уменьшают  токсическое действие на растительные организмы и являются аккумулятором всех питательных веществ, находящихся в почве</a:t>
            </a:r>
          </a:p>
          <a:p>
            <a:pPr algn="ctr"/>
            <a:endParaRPr lang="ru-RU" sz="1200" dirty="0" smtClean="0">
              <a:solidFill>
                <a:schemeClr val="tx1"/>
              </a:solidFill>
            </a:endParaRPr>
          </a:p>
        </p:txBody>
      </p:sp>
      <p:sp>
        <p:nvSpPr>
          <p:cNvPr id="11" name="Скругленный прямоугольник 10"/>
          <p:cNvSpPr/>
          <p:nvPr/>
        </p:nvSpPr>
        <p:spPr>
          <a:xfrm>
            <a:off x="2348880" y="4283968"/>
            <a:ext cx="2160240" cy="172819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t>эффективно транспортируют в растение необходимые питательные  вещества - азот, фосфор, калий, микроэлементы,  витамины, аминокислоты и ростовые вещества</a:t>
            </a:r>
            <a:endParaRPr lang="ru-RU" sz="1200" dirty="0" smtClean="0">
              <a:solidFill>
                <a:schemeClr val="tx1"/>
              </a:solidFill>
            </a:endParaRPr>
          </a:p>
        </p:txBody>
      </p:sp>
      <p:sp>
        <p:nvSpPr>
          <p:cNvPr id="12" name="Скругленный прямоугольник 11"/>
          <p:cNvSpPr/>
          <p:nvPr/>
        </p:nvSpPr>
        <p:spPr>
          <a:xfrm>
            <a:off x="260648" y="4283968"/>
            <a:ext cx="1944216" cy="172819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1200" dirty="0" smtClean="0">
                <a:solidFill>
                  <a:schemeClr val="tx1"/>
                </a:solidFill>
              </a:rPr>
              <a:t>чем больше развита растущая поверхность корней, тем интенсивнее идет поступление питательных веществ в растения</a:t>
            </a:r>
          </a:p>
          <a:p>
            <a:pPr algn="ctr"/>
            <a:endParaRPr lang="ru-RU" sz="1200" dirty="0" smtClean="0">
              <a:solidFill>
                <a:schemeClr val="tx1"/>
              </a:solidFill>
            </a:endParaRPr>
          </a:p>
        </p:txBody>
      </p:sp>
      <p:sp>
        <p:nvSpPr>
          <p:cNvPr id="13" name="Горизонтальный свиток 12"/>
          <p:cNvSpPr/>
          <p:nvPr/>
        </p:nvSpPr>
        <p:spPr>
          <a:xfrm>
            <a:off x="332656" y="6300192"/>
            <a:ext cx="6336704" cy="1872208"/>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nSpc>
                <a:spcPct val="150000"/>
              </a:lnSpc>
            </a:pPr>
            <a:endParaRPr lang="ru-RU" sz="1000" b="1" i="1" dirty="0" smtClean="0">
              <a:solidFill>
                <a:schemeClr val="tx1"/>
              </a:solidFill>
            </a:endParaRPr>
          </a:p>
          <a:p>
            <a:pPr>
              <a:lnSpc>
                <a:spcPct val="150000"/>
              </a:lnSpc>
              <a:buFont typeface="Wingdings" pitchFamily="2" charset="2"/>
              <a:buChar char="ü"/>
            </a:pPr>
            <a:r>
              <a:rPr lang="ru-RU" sz="1400" b="1" i="1" dirty="0" smtClean="0">
                <a:solidFill>
                  <a:schemeClr val="tx1"/>
                </a:solidFill>
              </a:rPr>
              <a:t>повышение урожайности и питательной ценности плодов;</a:t>
            </a:r>
          </a:p>
          <a:p>
            <a:pPr>
              <a:lnSpc>
                <a:spcPct val="150000"/>
              </a:lnSpc>
              <a:buFont typeface="Wingdings" pitchFamily="2" charset="2"/>
              <a:buChar char="ü"/>
            </a:pPr>
            <a:r>
              <a:rPr lang="ru-RU" sz="1400" b="1" i="1" dirty="0" smtClean="0">
                <a:solidFill>
                  <a:schemeClr val="tx1"/>
                </a:solidFill>
              </a:rPr>
              <a:t>нейтрализация угнетения роста и развития растений;</a:t>
            </a:r>
          </a:p>
          <a:p>
            <a:pPr>
              <a:lnSpc>
                <a:spcPct val="150000"/>
              </a:lnSpc>
              <a:buFont typeface="Wingdings" pitchFamily="2" charset="2"/>
              <a:buChar char="ü"/>
            </a:pPr>
            <a:r>
              <a:rPr lang="ru-RU" sz="1400" b="1" i="1" dirty="0" smtClean="0">
                <a:solidFill>
                  <a:schemeClr val="tx1"/>
                </a:solidFill>
              </a:rPr>
              <a:t>снижение содержания нитратов;</a:t>
            </a:r>
          </a:p>
          <a:p>
            <a:pPr>
              <a:lnSpc>
                <a:spcPct val="150000"/>
              </a:lnSpc>
              <a:buFont typeface="Wingdings" pitchFamily="2" charset="2"/>
              <a:buChar char="ü"/>
            </a:pPr>
            <a:r>
              <a:rPr lang="ru-RU" sz="1400" b="1" i="1" dirty="0" smtClean="0">
                <a:solidFill>
                  <a:schemeClr val="tx1"/>
                </a:solidFill>
              </a:rPr>
              <a:t>повышение экологической чистоты почвы и плодов.</a:t>
            </a:r>
          </a:p>
          <a:p>
            <a:pPr algn="ctr"/>
            <a:endParaRPr lang="ru-RU" sz="1000" dirty="0">
              <a:solidFill>
                <a:schemeClr val="tx1"/>
              </a:solidFill>
            </a:endParaRPr>
          </a:p>
        </p:txBody>
      </p:sp>
      <p:sp>
        <p:nvSpPr>
          <p:cNvPr id="15" name="Выгнутая вверх стрелка 14"/>
          <p:cNvSpPr/>
          <p:nvPr/>
        </p:nvSpPr>
        <p:spPr>
          <a:xfrm>
            <a:off x="1412776" y="1691680"/>
            <a:ext cx="1224136" cy="43204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6" name="Выгнутая вверх стрелка 15"/>
          <p:cNvSpPr/>
          <p:nvPr/>
        </p:nvSpPr>
        <p:spPr>
          <a:xfrm>
            <a:off x="1556792" y="3995936"/>
            <a:ext cx="1152128" cy="43204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7" name="Выгнутая вверх стрелка 16"/>
          <p:cNvSpPr/>
          <p:nvPr/>
        </p:nvSpPr>
        <p:spPr>
          <a:xfrm>
            <a:off x="4293096" y="1691680"/>
            <a:ext cx="1152128" cy="3600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8" name="Выгнутая вверх стрелка 17"/>
          <p:cNvSpPr/>
          <p:nvPr/>
        </p:nvSpPr>
        <p:spPr>
          <a:xfrm>
            <a:off x="4005064" y="4067944"/>
            <a:ext cx="1224136" cy="3600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9" name="Прямоугольник 18"/>
          <p:cNvSpPr/>
          <p:nvPr/>
        </p:nvSpPr>
        <p:spPr>
          <a:xfrm>
            <a:off x="692696" y="8100392"/>
            <a:ext cx="5832648" cy="707886"/>
          </a:xfrm>
          <a:prstGeom prst="rect">
            <a:avLst/>
          </a:prstGeom>
        </p:spPr>
        <p:txBody>
          <a:bodyPr wrap="square">
            <a:spAutoFit/>
          </a:bodyPr>
          <a:lstStyle/>
          <a:p>
            <a:pPr algn="r"/>
            <a:r>
              <a:rPr lang="en-US" sz="4000" dirty="0" smtClean="0">
                <a:solidFill>
                  <a:srgbClr val="FFFFCC"/>
                </a:solidFill>
                <a:latin typeface="Times New Roman" pitchFamily="18" charset="0"/>
                <a:cs typeface="Times New Roman" pitchFamily="18" charset="0"/>
              </a:rPr>
              <a:t>www.agrobio.by</a:t>
            </a:r>
            <a:endParaRPr lang="ru-RU" sz="4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0000"/>
            <a:lum/>
          </a:blip>
          <a:srcRect/>
          <a:stretch>
            <a:fillRect l="-55000" r="-5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8640" y="179512"/>
            <a:ext cx="6552728" cy="864096"/>
          </a:xfrm>
          <a:effectLst>
            <a:outerShdw blurRad="50800" dist="38100" dir="2700000" algn="tl" rotWithShape="0">
              <a:prstClr val="black">
                <a:alpha val="40000"/>
              </a:prstClr>
            </a:outerShdw>
          </a:effectLst>
        </p:spPr>
        <p:txBody>
          <a:bodyPr>
            <a:noAutofit/>
          </a:bodyPr>
          <a:lstStyle/>
          <a:p>
            <a:pPr algn="ctr"/>
            <a:r>
              <a:rPr lang="ru-RU" sz="2600" b="1" i="1" dirty="0">
                <a:solidFill>
                  <a:schemeClr val="bg1">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Влияние </a:t>
            </a:r>
            <a:r>
              <a:rPr lang="ru-RU" sz="2600" b="1" i="1" dirty="0" smtClean="0">
                <a:solidFill>
                  <a:schemeClr val="bg1">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внекорневой подкормки растений гуминовым препаратом </a:t>
            </a:r>
            <a:r>
              <a:rPr lang="ru-RU" sz="2600" b="1" i="1" dirty="0">
                <a:solidFill>
                  <a:schemeClr val="bg1">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ru-RU" sz="2600" b="1" i="1" dirty="0" err="1">
                <a:solidFill>
                  <a:schemeClr val="bg1">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Гумирост</a:t>
            </a:r>
            <a:r>
              <a:rPr lang="ru-RU" sz="2600" b="1" i="1" dirty="0" smtClean="0">
                <a:solidFill>
                  <a:schemeClr val="bg1">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a:t>
            </a:r>
            <a:endParaRPr lang="ru-RU" sz="2600" dirty="0">
              <a:solidFill>
                <a:schemeClr val="bg1">
                  <a:lumMod val="1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B08D910E-4612-422A-8669-7F2CBAE93626}" type="slidenum">
              <a:rPr lang="ru-RU" smtClean="0"/>
              <a:pPr/>
              <a:t>19</a:t>
            </a:fld>
            <a:endParaRPr lang="ru-RU"/>
          </a:p>
        </p:txBody>
      </p:sp>
      <p:sp>
        <p:nvSpPr>
          <p:cNvPr id="9" name="Прямоугольник 8"/>
          <p:cNvSpPr/>
          <p:nvPr/>
        </p:nvSpPr>
        <p:spPr>
          <a:xfrm>
            <a:off x="521296" y="1547664"/>
            <a:ext cx="6336704" cy="338554"/>
          </a:xfrm>
          <a:prstGeom prst="rect">
            <a:avLst/>
          </a:prstGeom>
        </p:spPr>
        <p:txBody>
          <a:bodyPr wrap="square">
            <a:spAutoFit/>
          </a:bodyPr>
          <a:lstStyle/>
          <a:p>
            <a:endParaRPr lang="ru-RU" sz="1600" dirty="0"/>
          </a:p>
        </p:txBody>
      </p:sp>
      <p:sp>
        <p:nvSpPr>
          <p:cNvPr id="7" name="Прямоугольник 6"/>
          <p:cNvSpPr/>
          <p:nvPr/>
        </p:nvSpPr>
        <p:spPr>
          <a:xfrm>
            <a:off x="620688" y="8100392"/>
            <a:ext cx="5976664" cy="830997"/>
          </a:xfrm>
          <a:prstGeom prst="rect">
            <a:avLst/>
          </a:prstGeom>
        </p:spPr>
        <p:txBody>
          <a:bodyPr wrap="square">
            <a:spAutoFit/>
          </a:bodyPr>
          <a:lstStyle/>
          <a:p>
            <a:pPr algn="r"/>
            <a:r>
              <a:rPr lang="en-US" sz="4800" dirty="0" smtClean="0">
                <a:solidFill>
                  <a:schemeClr val="accent2">
                    <a:lumMod val="60000"/>
                    <a:lumOff val="40000"/>
                  </a:schemeClr>
                </a:solidFill>
                <a:latin typeface="Times New Roman" pitchFamily="18" charset="0"/>
                <a:cs typeface="Times New Roman" pitchFamily="18" charset="0"/>
              </a:rPr>
              <a:t>www.agrobio.by</a:t>
            </a:r>
            <a:endParaRPr lang="ru-RU" sz="4800" dirty="0">
              <a:solidFill>
                <a:schemeClr val="accent2">
                  <a:lumMod val="60000"/>
                  <a:lumOff val="40000"/>
                </a:schemeClr>
              </a:solidFill>
            </a:endParaRPr>
          </a:p>
        </p:txBody>
      </p:sp>
      <p:sp>
        <p:nvSpPr>
          <p:cNvPr id="12" name="Скругленный прямоугольник 11"/>
          <p:cNvSpPr/>
          <p:nvPr/>
        </p:nvSpPr>
        <p:spPr>
          <a:xfrm>
            <a:off x="188640" y="6156176"/>
            <a:ext cx="648072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500" dirty="0" smtClean="0">
                <a:solidFill>
                  <a:schemeClr val="tx1"/>
                </a:solidFill>
              </a:rPr>
              <a:t>Повышается коэффициент использования азотных, фосфорных, калийных удобрений, что позволяет снизить дозы их внесения до </a:t>
            </a:r>
            <a:r>
              <a:rPr lang="ru-RU" sz="1500" dirty="0" smtClean="0">
                <a:solidFill>
                  <a:schemeClr val="tx1"/>
                </a:solidFill>
                <a:latin typeface="Times New Roman" pitchFamily="18" charset="0"/>
                <a:cs typeface="Times New Roman" pitchFamily="18" charset="0"/>
              </a:rPr>
              <a:t>30%.</a:t>
            </a:r>
          </a:p>
        </p:txBody>
      </p:sp>
      <p:sp>
        <p:nvSpPr>
          <p:cNvPr id="13" name="Скругленный прямоугольник 12"/>
          <p:cNvSpPr/>
          <p:nvPr/>
        </p:nvSpPr>
        <p:spPr>
          <a:xfrm>
            <a:off x="188640" y="6876256"/>
            <a:ext cx="6480720"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500" dirty="0" smtClean="0">
                <a:solidFill>
                  <a:schemeClr val="tx1"/>
                </a:solidFill>
              </a:rPr>
              <a:t>Снижается поступление в растения тяжелых металлов и пестицидов.</a:t>
            </a:r>
            <a:endParaRPr lang="ru-RU" sz="1500" dirty="0">
              <a:solidFill>
                <a:schemeClr val="tx1"/>
              </a:solidFill>
            </a:endParaRPr>
          </a:p>
        </p:txBody>
      </p:sp>
      <p:sp>
        <p:nvSpPr>
          <p:cNvPr id="14" name="Скругленный прямоугольник 13"/>
          <p:cNvSpPr/>
          <p:nvPr/>
        </p:nvSpPr>
        <p:spPr>
          <a:xfrm>
            <a:off x="188640" y="7452320"/>
            <a:ext cx="648072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500" dirty="0" smtClean="0">
                <a:solidFill>
                  <a:schemeClr val="tx1"/>
                </a:solidFill>
              </a:rPr>
              <a:t>Поддерживается хрупкое микробиологическое равновесие в почве и уменьшается минерализация почвы.</a:t>
            </a:r>
            <a:endParaRPr lang="ru-RU" sz="1500" dirty="0">
              <a:solidFill>
                <a:schemeClr val="tx1"/>
              </a:solidFill>
            </a:endParaRPr>
          </a:p>
        </p:txBody>
      </p:sp>
      <p:sp>
        <p:nvSpPr>
          <p:cNvPr id="16" name="Содержимое 15"/>
          <p:cNvSpPr>
            <a:spLocks noGrp="1"/>
          </p:cNvSpPr>
          <p:nvPr>
            <p:ph idx="1"/>
          </p:nvPr>
        </p:nvSpPr>
        <p:spPr>
          <a:xfrm>
            <a:off x="188640" y="1187624"/>
            <a:ext cx="6480720" cy="3888432"/>
          </a:xfrm>
        </p:spPr>
        <p:txBody>
          <a:bodyPr>
            <a:normAutofit fontScale="92500"/>
          </a:bodyPr>
          <a:lstStyle/>
          <a:p>
            <a:pPr>
              <a:buFont typeface="Wingdings" pitchFamily="2" charset="2"/>
              <a:buChar char="ü"/>
            </a:pPr>
            <a:r>
              <a:rPr lang="ru-RU" sz="1800" dirty="0" smtClean="0"/>
              <a:t>повышение проницаемости клеточных мембран;</a:t>
            </a:r>
          </a:p>
          <a:p>
            <a:pPr>
              <a:buFont typeface="Wingdings" pitchFamily="2" charset="2"/>
              <a:buChar char="ü"/>
            </a:pPr>
            <a:r>
              <a:rPr lang="ru-RU" sz="1800" dirty="0" smtClean="0"/>
              <a:t>активизация всех ферментативных процессов в растениях;</a:t>
            </a:r>
          </a:p>
          <a:p>
            <a:pPr>
              <a:buFont typeface="Wingdings" pitchFamily="2" charset="2"/>
              <a:buChar char="ü"/>
            </a:pPr>
            <a:r>
              <a:rPr lang="ru-RU" sz="1800" dirty="0" smtClean="0"/>
              <a:t>усиление продуктивности фотосинтеза;</a:t>
            </a:r>
          </a:p>
          <a:p>
            <a:pPr>
              <a:buFont typeface="Wingdings" pitchFamily="2" charset="2"/>
              <a:buChar char="ü"/>
            </a:pPr>
            <a:r>
              <a:rPr lang="ru-RU" sz="1800" dirty="0" smtClean="0"/>
              <a:t>стимуляция дыхания, образования белков, аминокислот, сахаров и витаминов;</a:t>
            </a:r>
          </a:p>
          <a:p>
            <a:pPr>
              <a:buFont typeface="Wingdings" pitchFamily="2" charset="2"/>
              <a:buChar char="ü"/>
            </a:pPr>
            <a:r>
              <a:rPr lang="ru-RU" sz="1800" dirty="0" smtClean="0"/>
              <a:t>ускорение развития корневой системы;</a:t>
            </a:r>
          </a:p>
          <a:p>
            <a:pPr>
              <a:buFont typeface="Wingdings" pitchFamily="2" charset="2"/>
              <a:buChar char="ü"/>
            </a:pPr>
            <a:r>
              <a:rPr lang="ru-RU" sz="1800" dirty="0" smtClean="0"/>
              <a:t>повышение устойчивости растений к неблагоприятным факторам внешней </a:t>
            </a:r>
            <a:r>
              <a:rPr lang="ru-RU" sz="1500" dirty="0" smtClean="0"/>
              <a:t>среды(высокая или низкая температура, засуха, заморозки и т.д.);</a:t>
            </a:r>
          </a:p>
          <a:p>
            <a:pPr>
              <a:buFont typeface="Wingdings" pitchFamily="2" charset="2"/>
              <a:buChar char="ü"/>
            </a:pPr>
            <a:r>
              <a:rPr lang="ru-RU" sz="1800" dirty="0" smtClean="0"/>
              <a:t>эффективное усваивание азота;</a:t>
            </a:r>
          </a:p>
          <a:p>
            <a:pPr>
              <a:buFont typeface="Wingdings" pitchFamily="2" charset="2"/>
              <a:buChar char="ü"/>
            </a:pPr>
            <a:r>
              <a:rPr lang="ru-RU" sz="1800" dirty="0" smtClean="0"/>
              <a:t>снижение нитратов в продукции;</a:t>
            </a:r>
          </a:p>
          <a:p>
            <a:pPr>
              <a:buFont typeface="Wingdings" pitchFamily="2" charset="2"/>
              <a:buChar char="ü"/>
            </a:pPr>
            <a:r>
              <a:rPr lang="ru-RU" sz="1800" dirty="0" smtClean="0"/>
              <a:t>оптимизация наступления сроков зрелости;</a:t>
            </a:r>
          </a:p>
          <a:p>
            <a:pPr>
              <a:buFont typeface="Wingdings" pitchFamily="2" charset="2"/>
              <a:buChar char="ü"/>
            </a:pPr>
            <a:r>
              <a:rPr lang="ru-RU" sz="1800" dirty="0" smtClean="0"/>
              <a:t>повышение урожайности и качества продукции.</a:t>
            </a:r>
            <a:endParaRPr lang="ru-RU" sz="1800" dirty="0"/>
          </a:p>
        </p:txBody>
      </p:sp>
      <p:sp>
        <p:nvSpPr>
          <p:cNvPr id="10" name="Выноска со стрелкой вниз 9"/>
          <p:cNvSpPr/>
          <p:nvPr/>
        </p:nvSpPr>
        <p:spPr>
          <a:xfrm>
            <a:off x="188640" y="5076056"/>
            <a:ext cx="6525344" cy="1152128"/>
          </a:xfrm>
          <a:prstGeom prst="downArrowCallou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ru-RU" b="1" dirty="0" err="1" smtClean="0">
                <a:solidFill>
                  <a:schemeClr val="tx1"/>
                </a:solidFill>
                <a:latin typeface="+mj-lt"/>
              </a:rPr>
              <a:t>Гуминовый</a:t>
            </a:r>
            <a:r>
              <a:rPr lang="ru-RU" b="1" dirty="0" smtClean="0">
                <a:solidFill>
                  <a:schemeClr val="tx1"/>
                </a:solidFill>
                <a:latin typeface="+mj-lt"/>
              </a:rPr>
              <a:t> препарат «</a:t>
            </a:r>
            <a:r>
              <a:rPr lang="ru-RU" b="1" dirty="0" err="1" smtClean="0">
                <a:solidFill>
                  <a:schemeClr val="tx1"/>
                </a:solidFill>
                <a:latin typeface="+mj-lt"/>
              </a:rPr>
              <a:t>Гумирост</a:t>
            </a:r>
            <a:r>
              <a:rPr lang="ru-RU" b="1" dirty="0" smtClean="0">
                <a:solidFill>
                  <a:schemeClr val="tx1"/>
                </a:solidFill>
                <a:latin typeface="+mj-lt"/>
              </a:rPr>
              <a:t>» совместим с гербицидами, фунгицидами и инсектицидами и минеральными удобрениями</a:t>
            </a:r>
            <a:r>
              <a:rPr lang="ru-RU" b="1" i="1" dirty="0" smtClean="0">
                <a:solidFill>
                  <a:schemeClr val="tx1"/>
                </a:solidFill>
                <a:effectLst>
                  <a:outerShdw blurRad="38100" dist="38100" dir="2700000" algn="tl">
                    <a:srgbClr val="000000">
                      <a:alpha val="43137"/>
                    </a:srgbClr>
                  </a:outerShdw>
                </a:effectLst>
                <a:latin typeface="+mj-lt"/>
              </a:rPr>
              <a:t> </a:t>
            </a:r>
            <a:endParaRPr lang="ru-RU" dirty="0">
              <a:solidFill>
                <a:schemeClr val="tx1"/>
              </a:solidFill>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251520"/>
            <a:ext cx="6254452" cy="720080"/>
          </a:xfrm>
        </p:spPr>
        <p:txBody>
          <a:bodyPr>
            <a:noAutofit/>
          </a:bodyPr>
          <a:lstStyle/>
          <a:p>
            <a:pPr algn="ctr"/>
            <a:r>
              <a:rPr lang="ru-RU" sz="2200" b="1" i="1" dirty="0" err="1" smtClean="0">
                <a:effectLst>
                  <a:outerShdw blurRad="38100" dist="38100" dir="2700000" algn="tl">
                    <a:srgbClr val="000000">
                      <a:alpha val="43137"/>
                    </a:srgbClr>
                  </a:outerShdw>
                </a:effectLst>
              </a:rPr>
              <a:t>Биогумус</a:t>
            </a:r>
            <a:r>
              <a:rPr lang="ru-RU" sz="2200" b="1" i="1" dirty="0" smtClean="0">
                <a:effectLst>
                  <a:outerShdw blurRad="38100" dist="38100" dir="2700000" algn="tl">
                    <a:srgbClr val="000000">
                      <a:alpha val="43137"/>
                    </a:srgbClr>
                  </a:outerShdw>
                </a:effectLst>
              </a:rPr>
              <a:t> и </a:t>
            </a:r>
            <a:r>
              <a:rPr lang="ru-RU" sz="2200" b="1" i="1" dirty="0" err="1" smtClean="0">
                <a:effectLst>
                  <a:outerShdw blurRad="38100" dist="38100" dir="2700000" algn="tl">
                    <a:srgbClr val="000000">
                      <a:alpha val="43137"/>
                    </a:srgbClr>
                  </a:outerShdw>
                </a:effectLst>
              </a:rPr>
              <a:t>гуминовый</a:t>
            </a:r>
            <a:r>
              <a:rPr lang="ru-RU" sz="2200" b="1" i="1" dirty="0" smtClean="0">
                <a:effectLst>
                  <a:outerShdw blurRad="38100" dist="38100" dir="2700000" algn="tl">
                    <a:srgbClr val="000000">
                      <a:alpha val="43137"/>
                    </a:srgbClr>
                  </a:outerShdw>
                </a:effectLst>
              </a:rPr>
              <a:t> препарат «</a:t>
            </a:r>
            <a:r>
              <a:rPr lang="ru-RU" sz="2200" b="1" i="1" dirty="0" err="1" smtClean="0">
                <a:effectLst>
                  <a:outerShdw blurRad="38100" dist="38100" dir="2700000" algn="tl">
                    <a:srgbClr val="000000">
                      <a:alpha val="43137"/>
                    </a:srgbClr>
                  </a:outerShdw>
                </a:effectLst>
              </a:rPr>
              <a:t>Гумирост</a:t>
            </a:r>
            <a:r>
              <a:rPr lang="ru-RU" sz="2200" b="1" i="1" dirty="0" smtClean="0">
                <a:effectLst>
                  <a:outerShdw blurRad="38100" dist="38100" dir="2700000" algn="tl">
                    <a:srgbClr val="000000">
                      <a:alpha val="43137"/>
                    </a:srgbClr>
                  </a:outerShdw>
                </a:effectLst>
              </a:rPr>
              <a:t>» - залог успешной урожайности и здоровой почвы.</a:t>
            </a:r>
            <a:endParaRPr lang="ru-RU" sz="2200" i="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342900" y="1259632"/>
            <a:ext cx="6172200" cy="7416824"/>
          </a:xfrm>
        </p:spPr>
        <p:txBody>
          <a:bodyPr>
            <a:normAutofit fontScale="55000" lnSpcReduction="20000"/>
          </a:bodyPr>
          <a:lstStyle/>
          <a:p>
            <a:pPr marL="0" algn="just">
              <a:buNone/>
            </a:pPr>
            <a:r>
              <a:rPr lang="ru-RU" dirty="0" smtClean="0"/>
              <a:t> 	</a:t>
            </a:r>
            <a:r>
              <a:rPr lang="ru-RU" sz="3100" dirty="0" smtClean="0"/>
              <a:t>Во всем мире наблюдается бум употребления органически чистых продуктов, выращенных в естественных условиях, без использования агрохимии и удобрений. Все чаще аграрии отходят от традиционных принципов ведения сельского хозяйства, основанных на использовании калийных удобрений и пестицидов, в пользу органических.</a:t>
            </a:r>
          </a:p>
          <a:p>
            <a:pPr marL="0" algn="just">
              <a:buNone/>
            </a:pPr>
            <a:r>
              <a:rPr lang="ru-RU" sz="3100" dirty="0" smtClean="0"/>
              <a:t>	Президент Беларуси подписал закон, которым регламентирован оборот в стране органической продукции. Это оказалось непростой задачей - научиться выращивать ягоды и овощи без химии</a:t>
            </a:r>
          </a:p>
          <a:p>
            <a:pPr marL="0" algn="just">
              <a:buNone/>
            </a:pPr>
            <a:r>
              <a:rPr lang="ru-RU" sz="3100" dirty="0" smtClean="0"/>
              <a:t>	Проект данного нормативного правового акта был разработан еще в 2016 году. Законом №144-З установлены основные определения в отношении органической продукции, определены требования к ее производству, сертификации и маркировке.</a:t>
            </a:r>
          </a:p>
          <a:p>
            <a:pPr marL="0" algn="just">
              <a:buNone/>
            </a:pPr>
            <a:r>
              <a:rPr lang="ru-RU" sz="3100" dirty="0" smtClean="0"/>
              <a:t>	Так, предусмотрено, что органической считается продукция (продукты питания, корма, сырье для изготовления пищевых продуктов, семена), которая отвечает определенным требованиям. Так, при ее производстве нельзя использовать загрязненные (отходами или другими веществами) земли или водные объекты, применять любые химические средства (удобрения или средства защиты от вредителей либо болезней), ионизирующее излучение.</a:t>
            </a:r>
          </a:p>
          <a:p>
            <a:pPr marL="0" algn="just">
              <a:buNone/>
            </a:pPr>
            <a:r>
              <a:rPr lang="ru-RU" sz="3100" dirty="0" smtClean="0"/>
              <a:t>	Обязательной сертификации процессов производства и самой органической продукции не будет – для этого установлен добровольный порядок. После ее прохождения производитель войдет в специальный реестр (будет размещен на сайте Госстандарта) и сможет использовать на упаковках своих товаров спецзнак "Органический продукт".</a:t>
            </a:r>
          </a:p>
          <a:p>
            <a:pPr marL="0" algn="just">
              <a:buNone/>
            </a:pPr>
            <a:r>
              <a:rPr lang="ru-RU" sz="3100" dirty="0" smtClean="0"/>
              <a:t>	Ключевые положения закона вступят в силу спустя год после опубликования документа, то есть осенью </a:t>
            </a:r>
            <a:r>
              <a:rPr lang="en-US" sz="3100" dirty="0" smtClean="0"/>
              <a:t>2019-го.</a:t>
            </a:r>
            <a:endParaRPr lang="ru-RU" sz="3100" dirty="0" smtClean="0"/>
          </a:p>
          <a:p>
            <a:pPr>
              <a:buNone/>
            </a:pPr>
            <a:endParaRPr lang="ru-RU" dirty="0"/>
          </a:p>
        </p:txBody>
      </p:sp>
      <p:sp>
        <p:nvSpPr>
          <p:cNvPr id="4" name="Номер слайда 3"/>
          <p:cNvSpPr>
            <a:spLocks noGrp="1"/>
          </p:cNvSpPr>
          <p:nvPr>
            <p:ph type="sldNum" sz="quarter" idx="12"/>
          </p:nvPr>
        </p:nvSpPr>
        <p:spPr/>
        <p:txBody>
          <a:bodyPr/>
          <a:lstStyle/>
          <a:p>
            <a:fld id="{B08D910E-4612-422A-8669-7F2CBAE93626}" type="slidenum">
              <a:rPr lang="ru-RU" smtClean="0"/>
              <a:pPr/>
              <a:t>2</a:t>
            </a:fld>
            <a:endParaRPr lang="ru-R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6000" t="50000" r="-46000" b="-3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8640" y="179512"/>
            <a:ext cx="6552728" cy="1080120"/>
          </a:xfrm>
          <a:effectLst>
            <a:outerShdw blurRad="50800" dist="38100" dir="2700000" algn="tl" rotWithShape="0">
              <a:prstClr val="black">
                <a:alpha val="40000"/>
              </a:prstClr>
            </a:outerShdw>
          </a:effectLst>
        </p:spPr>
        <p:txBody>
          <a:bodyPr>
            <a:normAutofit/>
          </a:bodyPr>
          <a:lstStyle/>
          <a:p>
            <a:pPr algn="ctr"/>
            <a:r>
              <a:rPr lang="ru-RU" sz="2400" b="1" i="1" dirty="0" smtClean="0">
                <a:effectLst>
                  <a:outerShdw blurRad="38100" dist="38100" dir="2700000" algn="tl">
                    <a:srgbClr val="000000">
                      <a:alpha val="43137"/>
                    </a:srgbClr>
                  </a:outerShdw>
                </a:effectLst>
                <a:latin typeface="Times New Roman" pitchFamily="18" charset="0"/>
                <a:cs typeface="Times New Roman" pitchFamily="18" charset="0"/>
              </a:rPr>
              <a:t>Воздействие гуминовых удобрений «</a:t>
            </a:r>
            <a:r>
              <a:rPr lang="ru-RU" sz="2400" b="1" i="1" dirty="0" err="1" smtClean="0">
                <a:effectLst>
                  <a:outerShdw blurRad="38100" dist="38100" dir="2700000" algn="tl">
                    <a:srgbClr val="000000">
                      <a:alpha val="43137"/>
                    </a:srgbClr>
                  </a:outerShdw>
                </a:effectLst>
                <a:latin typeface="Times New Roman" pitchFamily="18" charset="0"/>
                <a:cs typeface="Times New Roman" pitchFamily="18" charset="0"/>
              </a:rPr>
              <a:t>Биогумус</a:t>
            </a:r>
            <a:r>
              <a:rPr lang="ru-RU" sz="2400" b="1" i="1" dirty="0" smtClean="0">
                <a:effectLst>
                  <a:outerShdw blurRad="38100" dist="38100" dir="2700000" algn="tl">
                    <a:srgbClr val="000000">
                      <a:alpha val="43137"/>
                    </a:srgbClr>
                  </a:outerShdw>
                </a:effectLst>
                <a:latin typeface="Times New Roman" pitchFamily="18" charset="0"/>
                <a:cs typeface="Times New Roman" pitchFamily="18" charset="0"/>
              </a:rPr>
              <a:t>» и  «</a:t>
            </a:r>
            <a:r>
              <a:rPr lang="ru-RU" sz="2400" b="1" i="1" dirty="0" err="1" smtClean="0">
                <a:effectLst>
                  <a:outerShdw blurRad="38100" dist="38100" dir="2700000" algn="tl">
                    <a:srgbClr val="000000">
                      <a:alpha val="43137"/>
                    </a:srgbClr>
                  </a:outerShdw>
                </a:effectLst>
                <a:latin typeface="Times New Roman" pitchFamily="18" charset="0"/>
                <a:cs typeface="Times New Roman" pitchFamily="18" charset="0"/>
              </a:rPr>
              <a:t>Гумирост</a:t>
            </a:r>
            <a:r>
              <a:rPr lang="ru-RU" sz="2400" b="1" i="1" dirty="0" smtClean="0">
                <a:effectLst>
                  <a:outerShdw blurRad="38100" dist="38100" dir="2700000" algn="tl">
                    <a:srgbClr val="000000">
                      <a:alpha val="43137"/>
                    </a:srgbClr>
                  </a:outerShdw>
                </a:effectLst>
                <a:latin typeface="Times New Roman" pitchFamily="18" charset="0"/>
                <a:cs typeface="Times New Roman" pitchFamily="18" charset="0"/>
              </a:rPr>
              <a:t>»  на структуру почвы</a:t>
            </a:r>
            <a:endParaRPr lang="ru-RU" sz="24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Содержимое 2"/>
          <p:cNvSpPr>
            <a:spLocks noGrp="1"/>
          </p:cNvSpPr>
          <p:nvPr>
            <p:ph idx="1"/>
          </p:nvPr>
        </p:nvSpPr>
        <p:spPr>
          <a:xfrm>
            <a:off x="332656" y="1691680"/>
            <a:ext cx="6172200" cy="6120679"/>
          </a:xfrm>
        </p:spPr>
        <p:txBody>
          <a:bodyPr>
            <a:normAutofit/>
          </a:bodyPr>
          <a:lstStyle/>
          <a:p>
            <a:pPr algn="r"/>
            <a:r>
              <a:rPr lang="en-US" sz="800" dirty="0" smtClean="0">
                <a:solidFill>
                  <a:srgbClr val="FFFFCC"/>
                </a:solidFill>
                <a:latin typeface="Times New Roman" pitchFamily="18" charset="0"/>
                <a:cs typeface="Times New Roman" pitchFamily="18" charset="0"/>
              </a:rPr>
              <a:t>www.agrobio.by</a:t>
            </a:r>
            <a:endParaRPr lang="ru-RU" sz="800" dirty="0"/>
          </a:p>
        </p:txBody>
      </p:sp>
      <p:sp>
        <p:nvSpPr>
          <p:cNvPr id="4" name="Номер слайда 3"/>
          <p:cNvSpPr>
            <a:spLocks noGrp="1"/>
          </p:cNvSpPr>
          <p:nvPr>
            <p:ph type="sldNum" sz="quarter" idx="12"/>
          </p:nvPr>
        </p:nvSpPr>
        <p:spPr/>
        <p:txBody>
          <a:bodyPr/>
          <a:lstStyle/>
          <a:p>
            <a:fld id="{B08D910E-4612-422A-8669-7F2CBAE93626}" type="slidenum">
              <a:rPr lang="ru-RU" smtClean="0">
                <a:solidFill>
                  <a:srgbClr val="FFFFCC"/>
                </a:solidFill>
              </a:rPr>
              <a:pPr/>
              <a:t>20</a:t>
            </a:fld>
            <a:endParaRPr lang="ru-RU" dirty="0">
              <a:solidFill>
                <a:srgbClr val="FFFFCC"/>
              </a:solidFill>
            </a:endParaRPr>
          </a:p>
        </p:txBody>
      </p:sp>
      <p:graphicFrame>
        <p:nvGraphicFramePr>
          <p:cNvPr id="5" name="Схема 4"/>
          <p:cNvGraphicFramePr/>
          <p:nvPr/>
        </p:nvGraphicFramePr>
        <p:xfrm>
          <a:off x="188640" y="1691680"/>
          <a:ext cx="6552728" cy="6624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Прямоугольник 5"/>
          <p:cNvSpPr/>
          <p:nvPr/>
        </p:nvSpPr>
        <p:spPr>
          <a:xfrm>
            <a:off x="1268760" y="8100392"/>
            <a:ext cx="5112568" cy="707886"/>
          </a:xfrm>
          <a:prstGeom prst="rect">
            <a:avLst/>
          </a:prstGeom>
        </p:spPr>
        <p:txBody>
          <a:bodyPr wrap="square">
            <a:spAutoFit/>
          </a:bodyPr>
          <a:lstStyle/>
          <a:p>
            <a:pPr algn="r"/>
            <a:r>
              <a:rPr lang="en-US" sz="4000" dirty="0" smtClean="0">
                <a:solidFill>
                  <a:srgbClr val="FFFFCC"/>
                </a:solidFill>
                <a:latin typeface="Times New Roman" pitchFamily="18" charset="0"/>
                <a:cs typeface="Times New Roman" pitchFamily="18" charset="0"/>
              </a:rPr>
              <a:t>www.agrobio.by</a:t>
            </a:r>
            <a:endParaRPr lang="ru-RU" sz="4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2000" r="-5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037464"/>
          </a:xfrm>
        </p:spPr>
        <p:txBody>
          <a:bodyPr>
            <a:noAutofit/>
          </a:bodyPr>
          <a:lstStyle/>
          <a:p>
            <a:pPr algn="ctr"/>
            <a:r>
              <a:rPr lang="ru-RU" sz="2400" b="1" i="1" dirty="0">
                <a:effectLst>
                  <a:outerShdw blurRad="38100" dist="38100" dir="2700000" algn="tl">
                    <a:srgbClr val="000000">
                      <a:alpha val="43137"/>
                    </a:srgbClr>
                  </a:outerShdw>
                </a:effectLst>
                <a:latin typeface="Times New Roman" pitchFamily="18" charset="0"/>
                <a:cs typeface="Times New Roman" pitchFamily="18" charset="0"/>
              </a:rPr>
              <a:t>Технология внесения гуминовых удобрений  </a:t>
            </a:r>
            <a:br>
              <a:rPr lang="ru-RU" sz="2400" b="1" i="1" dirty="0">
                <a:effectLst>
                  <a:outerShdw blurRad="38100" dist="38100" dir="2700000" algn="tl">
                    <a:srgbClr val="000000">
                      <a:alpha val="43137"/>
                    </a:srgbClr>
                  </a:outerShdw>
                </a:effectLst>
                <a:latin typeface="Times New Roman" pitchFamily="18" charset="0"/>
                <a:cs typeface="Times New Roman" pitchFamily="18" charset="0"/>
              </a:rPr>
            </a:br>
            <a:r>
              <a:rPr lang="ru-RU" sz="2400" b="1" i="1" dirty="0">
                <a:effectLst>
                  <a:outerShdw blurRad="38100" dist="38100" dir="2700000" algn="tl">
                    <a:srgbClr val="000000">
                      <a:alpha val="43137"/>
                    </a:srgbClr>
                  </a:outerShdw>
                </a:effectLst>
                <a:latin typeface="Times New Roman" pitchFamily="18" charset="0"/>
                <a:cs typeface="Times New Roman" pitchFamily="18" charset="0"/>
              </a:rPr>
              <a:t>«</a:t>
            </a:r>
            <a:r>
              <a:rPr lang="ru-RU" sz="2400" b="1" i="1" dirty="0" err="1">
                <a:effectLst>
                  <a:outerShdw blurRad="38100" dist="38100" dir="2700000" algn="tl">
                    <a:srgbClr val="000000">
                      <a:alpha val="43137"/>
                    </a:srgbClr>
                  </a:outerShdw>
                </a:effectLst>
                <a:latin typeface="Times New Roman" pitchFamily="18" charset="0"/>
                <a:cs typeface="Times New Roman" pitchFamily="18" charset="0"/>
              </a:rPr>
              <a:t>Биогумус</a:t>
            </a:r>
            <a:r>
              <a:rPr lang="ru-RU" sz="2400" b="1" i="1" dirty="0">
                <a:effectLst>
                  <a:outerShdw blurRad="38100" dist="38100" dir="2700000" algn="tl">
                    <a:srgbClr val="000000">
                      <a:alpha val="43137"/>
                    </a:srgbClr>
                  </a:outerShdw>
                </a:effectLst>
                <a:latin typeface="Times New Roman" pitchFamily="18" charset="0"/>
                <a:cs typeface="Times New Roman" pitchFamily="18" charset="0"/>
              </a:rPr>
              <a:t>» и «</a:t>
            </a:r>
            <a:r>
              <a:rPr lang="ru-RU" sz="2400" b="1" i="1" dirty="0" err="1">
                <a:effectLst>
                  <a:outerShdw blurRad="38100" dist="38100" dir="2700000" algn="tl">
                    <a:srgbClr val="000000">
                      <a:alpha val="43137"/>
                    </a:srgbClr>
                  </a:outerShdw>
                </a:effectLst>
                <a:latin typeface="Times New Roman" pitchFamily="18" charset="0"/>
                <a:cs typeface="Times New Roman" pitchFamily="18" charset="0"/>
              </a:rPr>
              <a:t>Гумирост</a:t>
            </a:r>
            <a:r>
              <a:rPr lang="ru-RU" sz="2400" b="1" i="1"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ru-RU" sz="2400"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B08D910E-4612-422A-8669-7F2CBAE93626}" type="slidenum">
              <a:rPr lang="ru-RU" smtClean="0"/>
              <a:pPr/>
              <a:t>21</a:t>
            </a:fld>
            <a:endParaRPr lang="ru-RU"/>
          </a:p>
        </p:txBody>
      </p:sp>
      <p:pic>
        <p:nvPicPr>
          <p:cNvPr id="1029" name="Picture 5" descr="C:\Users\Ирина\Desktop\ГУМИЛЭНД\фото\Безымянный21.png"/>
          <p:cNvPicPr>
            <a:picLocks noGrp="1" noChangeAspect="1" noChangeArrowheads="1"/>
          </p:cNvPicPr>
          <p:nvPr>
            <p:ph idx="1"/>
          </p:nvPr>
        </p:nvPicPr>
        <p:blipFill>
          <a:blip r:embed="rId3" cstate="print"/>
          <a:srcRect/>
          <a:stretch>
            <a:fillRect/>
          </a:stretch>
        </p:blipFill>
        <p:spPr bwMode="auto">
          <a:xfrm>
            <a:off x="332656" y="6228184"/>
            <a:ext cx="6326188" cy="2088232"/>
          </a:xfrm>
          <a:prstGeom prst="rect">
            <a:avLst/>
          </a:prstGeom>
          <a:noFill/>
        </p:spPr>
      </p:pic>
      <p:sp>
        <p:nvSpPr>
          <p:cNvPr id="10" name="Овал 9"/>
          <p:cNvSpPr/>
          <p:nvPr/>
        </p:nvSpPr>
        <p:spPr>
          <a:xfrm>
            <a:off x="1340768" y="1691680"/>
            <a:ext cx="4680520"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solidFill>
                  <a:schemeClr val="accent1">
                    <a:lumMod val="25000"/>
                  </a:schemeClr>
                </a:solidFill>
                <a:effectLst>
                  <a:outerShdw blurRad="38100" dist="38100" dir="2700000" algn="tl">
                    <a:srgbClr val="000000">
                      <a:alpha val="43137"/>
                    </a:srgbClr>
                  </a:outerShdw>
                </a:effectLst>
              </a:rPr>
              <a:t>БИОГУМУС и ГУМИРОСТ</a:t>
            </a:r>
            <a:endParaRPr lang="ru-RU" b="1" i="1" dirty="0">
              <a:solidFill>
                <a:schemeClr val="accent1">
                  <a:lumMod val="25000"/>
                </a:schemeClr>
              </a:solidFill>
              <a:effectLst>
                <a:outerShdw blurRad="38100" dist="38100" dir="2700000" algn="tl">
                  <a:srgbClr val="000000">
                    <a:alpha val="43137"/>
                  </a:srgbClr>
                </a:outerShdw>
              </a:effectLst>
            </a:endParaRPr>
          </a:p>
        </p:txBody>
      </p:sp>
      <p:sp>
        <p:nvSpPr>
          <p:cNvPr id="11" name="Прямоугольник с двумя скругленными противолежащими углами 10"/>
          <p:cNvSpPr/>
          <p:nvPr/>
        </p:nvSpPr>
        <p:spPr>
          <a:xfrm>
            <a:off x="476672" y="2483768"/>
            <a:ext cx="2808312" cy="936104"/>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accent1">
                    <a:lumMod val="10000"/>
                  </a:schemeClr>
                </a:solidFill>
              </a:rPr>
              <a:t>Для всех видов сельскохозяйственных культур и цветов</a:t>
            </a:r>
            <a:endParaRPr lang="ru-RU" sz="1600" dirty="0">
              <a:solidFill>
                <a:schemeClr val="accent1">
                  <a:lumMod val="10000"/>
                </a:schemeClr>
              </a:solidFill>
            </a:endParaRPr>
          </a:p>
        </p:txBody>
      </p:sp>
      <p:sp>
        <p:nvSpPr>
          <p:cNvPr id="13" name="Прямоугольник с двумя скругленными противолежащими углами 12"/>
          <p:cNvSpPr/>
          <p:nvPr/>
        </p:nvSpPr>
        <p:spPr>
          <a:xfrm>
            <a:off x="3645024" y="2411760"/>
            <a:ext cx="2880320" cy="108012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accent1">
                    <a:lumMod val="10000"/>
                  </a:schemeClr>
                </a:solidFill>
              </a:rPr>
              <a:t>Для реанимации и рекультивации почв</a:t>
            </a:r>
            <a:endParaRPr lang="ru-RU" sz="1600" dirty="0">
              <a:solidFill>
                <a:schemeClr val="accent1">
                  <a:lumMod val="10000"/>
                </a:schemeClr>
              </a:solidFill>
            </a:endParaRPr>
          </a:p>
        </p:txBody>
      </p:sp>
      <p:cxnSp>
        <p:nvCxnSpPr>
          <p:cNvPr id="15" name="Прямая со стрелкой 14"/>
          <p:cNvCxnSpPr>
            <a:stCxn id="10" idx="3"/>
            <a:endCxn id="11" idx="3"/>
          </p:cNvCxnSpPr>
          <p:nvPr/>
        </p:nvCxnSpPr>
        <p:spPr>
          <a:xfrm flipH="1">
            <a:off x="1880828" y="2183381"/>
            <a:ext cx="145387" cy="3003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a:endCxn id="13" idx="3"/>
          </p:cNvCxnSpPr>
          <p:nvPr/>
        </p:nvCxnSpPr>
        <p:spPr>
          <a:xfrm>
            <a:off x="4797152" y="2267744"/>
            <a:ext cx="288032"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Овал 21"/>
          <p:cNvSpPr/>
          <p:nvPr/>
        </p:nvSpPr>
        <p:spPr>
          <a:xfrm>
            <a:off x="836712" y="3635896"/>
            <a:ext cx="5472608"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solidFill>
                  <a:schemeClr val="accent1">
                    <a:lumMod val="25000"/>
                  </a:schemeClr>
                </a:solidFill>
                <a:effectLst>
                  <a:outerShdw blurRad="38100" dist="38100" dir="2700000" algn="tl">
                    <a:srgbClr val="000000">
                      <a:alpha val="43137"/>
                    </a:srgbClr>
                  </a:outerShdw>
                </a:effectLst>
              </a:rPr>
              <a:t>ГУМИРОСТ НОРМА РАСХОДА</a:t>
            </a:r>
            <a:endParaRPr lang="ru-RU" b="1" i="1" dirty="0">
              <a:solidFill>
                <a:schemeClr val="accent1">
                  <a:lumMod val="25000"/>
                </a:schemeClr>
              </a:solidFill>
              <a:effectLst>
                <a:outerShdw blurRad="38100" dist="38100" dir="2700000" algn="tl">
                  <a:srgbClr val="000000">
                    <a:alpha val="43137"/>
                  </a:srgbClr>
                </a:outerShdw>
              </a:effectLst>
            </a:endParaRPr>
          </a:p>
        </p:txBody>
      </p:sp>
      <p:sp>
        <p:nvSpPr>
          <p:cNvPr id="23" name="Скругленный прямоугольник 22"/>
          <p:cNvSpPr/>
          <p:nvPr/>
        </p:nvSpPr>
        <p:spPr>
          <a:xfrm>
            <a:off x="4509120" y="4355976"/>
            <a:ext cx="216024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accent1">
                    <a:lumMod val="10000"/>
                  </a:schemeClr>
                </a:solidFill>
              </a:rPr>
              <a:t>Внекорневая подкормка </a:t>
            </a:r>
            <a:endParaRPr lang="ru-RU" sz="1600" dirty="0">
              <a:solidFill>
                <a:schemeClr val="accent1">
                  <a:lumMod val="10000"/>
                </a:schemeClr>
              </a:solidFill>
            </a:endParaRPr>
          </a:p>
        </p:txBody>
      </p:sp>
      <p:sp>
        <p:nvSpPr>
          <p:cNvPr id="24" name="Скругленный прямоугольник 23"/>
          <p:cNvSpPr/>
          <p:nvPr/>
        </p:nvSpPr>
        <p:spPr>
          <a:xfrm>
            <a:off x="2420888" y="4355976"/>
            <a:ext cx="2088232"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accent1">
                    <a:lumMod val="10000"/>
                  </a:schemeClr>
                </a:solidFill>
              </a:rPr>
              <a:t>Полив под корень растения </a:t>
            </a:r>
            <a:endParaRPr lang="ru-RU" sz="1600" dirty="0">
              <a:solidFill>
                <a:schemeClr val="accent1">
                  <a:lumMod val="10000"/>
                </a:schemeClr>
              </a:solidFill>
            </a:endParaRPr>
          </a:p>
        </p:txBody>
      </p:sp>
      <p:sp>
        <p:nvSpPr>
          <p:cNvPr id="25" name="Скругленный прямоугольник 24"/>
          <p:cNvSpPr/>
          <p:nvPr/>
        </p:nvSpPr>
        <p:spPr>
          <a:xfrm>
            <a:off x="260648" y="4355976"/>
            <a:ext cx="216024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accent1">
                    <a:lumMod val="10000"/>
                  </a:schemeClr>
                </a:solidFill>
              </a:rPr>
              <a:t>Замачивание семян</a:t>
            </a:r>
            <a:endParaRPr lang="ru-RU" sz="1600" dirty="0">
              <a:solidFill>
                <a:schemeClr val="accent1">
                  <a:lumMod val="10000"/>
                </a:schemeClr>
              </a:solidFill>
            </a:endParaRPr>
          </a:p>
        </p:txBody>
      </p:sp>
      <p:sp>
        <p:nvSpPr>
          <p:cNvPr id="26" name="Овал 25"/>
          <p:cNvSpPr/>
          <p:nvPr/>
        </p:nvSpPr>
        <p:spPr>
          <a:xfrm>
            <a:off x="4581128" y="5292080"/>
            <a:ext cx="1872208"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latin typeface="Times New Roman" pitchFamily="18" charset="0"/>
                <a:cs typeface="Times New Roman" pitchFamily="18" charset="0"/>
              </a:rPr>
              <a:t>80-120 мл на</a:t>
            </a:r>
          </a:p>
          <a:p>
            <a:pPr algn="ctr"/>
            <a:r>
              <a:rPr lang="ru-RU" sz="1200" b="1" dirty="0" smtClean="0">
                <a:solidFill>
                  <a:schemeClr val="tx1"/>
                </a:solidFill>
                <a:latin typeface="Times New Roman" pitchFamily="18" charset="0"/>
                <a:cs typeface="Times New Roman" pitchFamily="18" charset="0"/>
              </a:rPr>
              <a:t> 10 л воды 3-4 раза в сезон</a:t>
            </a:r>
            <a:endParaRPr lang="ru-RU" sz="1200" b="1" dirty="0">
              <a:solidFill>
                <a:schemeClr val="tx1"/>
              </a:solidFill>
              <a:latin typeface="Times New Roman" pitchFamily="18" charset="0"/>
              <a:cs typeface="Times New Roman" pitchFamily="18" charset="0"/>
            </a:endParaRPr>
          </a:p>
        </p:txBody>
      </p:sp>
      <p:sp>
        <p:nvSpPr>
          <p:cNvPr id="27" name="Овал 26"/>
          <p:cNvSpPr/>
          <p:nvPr/>
        </p:nvSpPr>
        <p:spPr>
          <a:xfrm>
            <a:off x="2492896" y="5292080"/>
            <a:ext cx="1872208"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latin typeface="Times New Roman" pitchFamily="18" charset="0"/>
                <a:cs typeface="Times New Roman" pitchFamily="18" charset="0"/>
              </a:rPr>
              <a:t>80-120 мл на</a:t>
            </a:r>
          </a:p>
          <a:p>
            <a:pPr algn="ctr"/>
            <a:r>
              <a:rPr lang="ru-RU" sz="1200" b="1" dirty="0" smtClean="0">
                <a:solidFill>
                  <a:schemeClr val="tx1"/>
                </a:solidFill>
                <a:latin typeface="Times New Roman" pitchFamily="18" charset="0"/>
                <a:cs typeface="Times New Roman" pitchFamily="18" charset="0"/>
              </a:rPr>
              <a:t> 10 л воды, </a:t>
            </a:r>
          </a:p>
          <a:p>
            <a:pPr algn="ctr"/>
            <a:r>
              <a:rPr lang="ru-RU" sz="1200" b="1" dirty="0" smtClean="0">
                <a:solidFill>
                  <a:schemeClr val="tx1"/>
                </a:solidFill>
                <a:latin typeface="Times New Roman" pitchFamily="18" charset="0"/>
                <a:cs typeface="Times New Roman" pitchFamily="18" charset="0"/>
              </a:rPr>
              <a:t>0,5 л</a:t>
            </a:r>
          </a:p>
          <a:p>
            <a:pPr algn="ctr"/>
            <a:r>
              <a:rPr lang="ru-RU" sz="1200" b="1" dirty="0" smtClean="0">
                <a:solidFill>
                  <a:schemeClr val="tx1"/>
                </a:solidFill>
                <a:latin typeface="Times New Roman" pitchFamily="18" charset="0"/>
                <a:cs typeface="Times New Roman" pitchFamily="18" charset="0"/>
              </a:rPr>
              <a:t> на растение</a:t>
            </a:r>
          </a:p>
        </p:txBody>
      </p:sp>
      <p:sp>
        <p:nvSpPr>
          <p:cNvPr id="28" name="Овал 27"/>
          <p:cNvSpPr/>
          <p:nvPr/>
        </p:nvSpPr>
        <p:spPr>
          <a:xfrm>
            <a:off x="404664" y="5292080"/>
            <a:ext cx="1872208"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latin typeface="Times New Roman" pitchFamily="18" charset="0"/>
                <a:cs typeface="Times New Roman" pitchFamily="18" charset="0"/>
              </a:rPr>
              <a:t>10-20 мл препарата на </a:t>
            </a:r>
          </a:p>
          <a:p>
            <a:pPr algn="ctr"/>
            <a:r>
              <a:rPr lang="ru-RU" sz="1200" b="1" dirty="0" smtClean="0">
                <a:solidFill>
                  <a:schemeClr val="tx1"/>
                </a:solidFill>
                <a:latin typeface="Times New Roman" pitchFamily="18" charset="0"/>
                <a:cs typeface="Times New Roman" pitchFamily="18" charset="0"/>
              </a:rPr>
              <a:t>1 литр воды </a:t>
            </a:r>
            <a:endParaRPr lang="ru-RU" sz="1200" b="1" dirty="0">
              <a:solidFill>
                <a:schemeClr val="tx1"/>
              </a:solidFill>
              <a:latin typeface="Times New Roman" pitchFamily="18" charset="0"/>
              <a:cs typeface="Times New Roman" pitchFamily="18" charset="0"/>
            </a:endParaRPr>
          </a:p>
        </p:txBody>
      </p:sp>
      <p:sp>
        <p:nvSpPr>
          <p:cNvPr id="29" name="Прямоугольник 28"/>
          <p:cNvSpPr/>
          <p:nvPr/>
        </p:nvSpPr>
        <p:spPr>
          <a:xfrm>
            <a:off x="260648" y="6228185"/>
            <a:ext cx="5760640" cy="830997"/>
          </a:xfrm>
          <a:prstGeom prst="rect">
            <a:avLst/>
          </a:prstGeom>
        </p:spPr>
        <p:txBody>
          <a:bodyPr wrap="square">
            <a:spAutoFit/>
          </a:bodyPr>
          <a:lstStyle/>
          <a:p>
            <a:r>
              <a:rPr lang="ru-RU" sz="1600" b="1" i="1" dirty="0" smtClean="0"/>
              <a:t>Применение гуминовых удобрений возможно на всех этапах формирования, развития, роста растений с ранней весны                               до поздней осени. </a:t>
            </a:r>
            <a:endParaRPr lang="ru-RU" sz="1600" b="1" i="1" dirty="0"/>
          </a:p>
        </p:txBody>
      </p:sp>
      <p:sp>
        <p:nvSpPr>
          <p:cNvPr id="30" name="Стрелка вниз 29"/>
          <p:cNvSpPr/>
          <p:nvPr/>
        </p:nvSpPr>
        <p:spPr>
          <a:xfrm>
            <a:off x="1556792" y="4139952"/>
            <a:ext cx="21602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Стрелка вниз 30"/>
          <p:cNvSpPr/>
          <p:nvPr/>
        </p:nvSpPr>
        <p:spPr>
          <a:xfrm>
            <a:off x="3284984" y="4211960"/>
            <a:ext cx="21602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Стрелка вниз 31"/>
          <p:cNvSpPr/>
          <p:nvPr/>
        </p:nvSpPr>
        <p:spPr>
          <a:xfrm>
            <a:off x="5373216" y="5148064"/>
            <a:ext cx="21602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Стрелка вниз 32"/>
          <p:cNvSpPr/>
          <p:nvPr/>
        </p:nvSpPr>
        <p:spPr>
          <a:xfrm>
            <a:off x="3356992" y="5148064"/>
            <a:ext cx="21602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Стрелка вниз 33"/>
          <p:cNvSpPr/>
          <p:nvPr/>
        </p:nvSpPr>
        <p:spPr>
          <a:xfrm>
            <a:off x="1268760" y="5148064"/>
            <a:ext cx="21602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Стрелка вниз 34"/>
          <p:cNvSpPr/>
          <p:nvPr/>
        </p:nvSpPr>
        <p:spPr>
          <a:xfrm>
            <a:off x="5229200" y="4139952"/>
            <a:ext cx="21602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Прямоугольник 35"/>
          <p:cNvSpPr/>
          <p:nvPr/>
        </p:nvSpPr>
        <p:spPr>
          <a:xfrm>
            <a:off x="836712" y="8244408"/>
            <a:ext cx="5544616" cy="830997"/>
          </a:xfrm>
          <a:prstGeom prst="rect">
            <a:avLst/>
          </a:prstGeom>
        </p:spPr>
        <p:txBody>
          <a:bodyPr wrap="square">
            <a:spAutoFit/>
          </a:bodyPr>
          <a:lstStyle/>
          <a:p>
            <a:pPr algn="r">
              <a:buNone/>
            </a:pPr>
            <a:r>
              <a:rPr lang="en-US" sz="4800" dirty="0" smtClean="0">
                <a:solidFill>
                  <a:srgbClr val="FFFFCC"/>
                </a:solidFill>
                <a:latin typeface="Times New Roman" pitchFamily="18" charset="0"/>
                <a:cs typeface="Times New Roman" pitchFamily="18" charset="0"/>
              </a:rPr>
              <a:t>www.agrobio.by</a:t>
            </a:r>
            <a:endParaRPr lang="ru-RU" sz="4800" dirty="0" smtClean="0">
              <a:solidFill>
                <a:srgbClr val="FFFFCC"/>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0" r="-50000"/>
          </a:stretch>
        </a:blip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32656" y="899592"/>
            <a:ext cx="6172200" cy="896912"/>
          </a:xfrm>
        </p:spPr>
        <p:txBody>
          <a:bodyPr>
            <a:normAutofit/>
          </a:bodyPr>
          <a:lstStyle/>
          <a:p>
            <a:endParaRPr lang="ru-RU" sz="2000" dirty="0"/>
          </a:p>
        </p:txBody>
      </p:sp>
      <p:sp>
        <p:nvSpPr>
          <p:cNvPr id="4" name="Номер слайда 3"/>
          <p:cNvSpPr>
            <a:spLocks noGrp="1"/>
          </p:cNvSpPr>
          <p:nvPr>
            <p:ph type="sldNum" sz="quarter" idx="12"/>
          </p:nvPr>
        </p:nvSpPr>
        <p:spPr/>
        <p:txBody>
          <a:bodyPr/>
          <a:lstStyle/>
          <a:p>
            <a:fld id="{B08D910E-4612-422A-8669-7F2CBAE93626}" type="slidenum">
              <a:rPr lang="ru-RU" smtClean="0"/>
              <a:pPr/>
              <a:t>22</a:t>
            </a:fld>
            <a:endParaRPr lang="ru-RU"/>
          </a:p>
        </p:txBody>
      </p:sp>
      <p:sp>
        <p:nvSpPr>
          <p:cNvPr id="10" name="Блок-схема: перфолента 9"/>
          <p:cNvSpPr/>
          <p:nvPr/>
        </p:nvSpPr>
        <p:spPr>
          <a:xfrm>
            <a:off x="548680" y="827584"/>
            <a:ext cx="5760640" cy="864096"/>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dirty="0" smtClean="0">
                <a:solidFill>
                  <a:schemeClr val="accent1">
                    <a:lumMod val="25000"/>
                  </a:schemeClr>
                </a:solidFill>
              </a:rPr>
              <a:t>Наши сертификаты</a:t>
            </a:r>
            <a:endParaRPr lang="ru-RU" sz="4400" dirty="0">
              <a:solidFill>
                <a:schemeClr val="accent1">
                  <a:lumMod val="25000"/>
                </a:schemeClr>
              </a:solidFill>
            </a:endParaRPr>
          </a:p>
        </p:txBody>
      </p:sp>
      <p:sp>
        <p:nvSpPr>
          <p:cNvPr id="7" name="Скругленный прямоугольник 6"/>
          <p:cNvSpPr/>
          <p:nvPr/>
        </p:nvSpPr>
        <p:spPr>
          <a:xfrm>
            <a:off x="260648" y="1907704"/>
            <a:ext cx="3284984" cy="2376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300" dirty="0" smtClean="0">
                <a:solidFill>
                  <a:schemeClr val="accent1">
                    <a:lumMod val="10000"/>
                  </a:schemeClr>
                </a:solidFill>
              </a:rPr>
              <a:t>Удобрение натуральное органическое с микроэлементами «</a:t>
            </a:r>
            <a:r>
              <a:rPr lang="ru-RU" sz="1300" dirty="0" err="1" smtClean="0">
                <a:solidFill>
                  <a:schemeClr val="accent1">
                    <a:lumMod val="10000"/>
                  </a:schemeClr>
                </a:solidFill>
              </a:rPr>
              <a:t>Биогумус</a:t>
            </a:r>
            <a:r>
              <a:rPr lang="ru-RU" sz="1300" dirty="0" smtClean="0">
                <a:solidFill>
                  <a:schemeClr val="accent1">
                    <a:lumMod val="10000"/>
                  </a:schemeClr>
                </a:solidFill>
              </a:rPr>
              <a:t>» внесено в Государственный реестр средств защиты растений (пестицидов) и удобрений </a:t>
            </a:r>
            <a:r>
              <a:rPr lang="ru-RU" sz="1300" dirty="0" smtClean="0">
                <a:solidFill>
                  <a:schemeClr val="accent1">
                    <a:lumMod val="10000"/>
                  </a:schemeClr>
                </a:solidFill>
                <a:latin typeface="Times New Roman" pitchFamily="18" charset="0"/>
                <a:cs typeface="Times New Roman" pitchFamily="18" charset="0"/>
              </a:rPr>
              <a:t>№ 11-06-0034 от 19.05.2017 удостоверение №3275</a:t>
            </a:r>
          </a:p>
          <a:p>
            <a:pPr algn="just"/>
            <a:r>
              <a:rPr lang="ru-RU" sz="1300" dirty="0" smtClean="0">
                <a:solidFill>
                  <a:schemeClr val="accent1">
                    <a:lumMod val="10000"/>
                  </a:schemeClr>
                </a:solidFill>
              </a:rPr>
              <a:t>       Изготовитель гарантирует соответствие препарата требованиям </a:t>
            </a:r>
          </a:p>
          <a:p>
            <a:pPr algn="just">
              <a:buNone/>
            </a:pPr>
            <a:r>
              <a:rPr lang="ru-RU" sz="1300" dirty="0" smtClean="0">
                <a:solidFill>
                  <a:schemeClr val="accent1">
                    <a:lumMod val="10000"/>
                  </a:schemeClr>
                </a:solidFill>
                <a:latin typeface="Times New Roman" pitchFamily="18" charset="0"/>
                <a:cs typeface="Times New Roman" pitchFamily="18" charset="0"/>
              </a:rPr>
              <a:t>ТУ BY 692000624.002-2016 . </a:t>
            </a:r>
            <a:endParaRPr lang="ru-RU" sz="1300" dirty="0">
              <a:solidFill>
                <a:schemeClr val="accent1">
                  <a:lumMod val="10000"/>
                </a:schemeClr>
              </a:solidFill>
              <a:latin typeface="Times New Roman" pitchFamily="18" charset="0"/>
              <a:cs typeface="Times New Roman" pitchFamily="18" charset="0"/>
            </a:endParaRPr>
          </a:p>
        </p:txBody>
      </p:sp>
      <p:sp>
        <p:nvSpPr>
          <p:cNvPr id="11" name="Скругленный прямоугольник 10"/>
          <p:cNvSpPr/>
          <p:nvPr/>
        </p:nvSpPr>
        <p:spPr>
          <a:xfrm>
            <a:off x="3545632" y="1907704"/>
            <a:ext cx="3312368" cy="2376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ru-RU" sz="1400" dirty="0" smtClean="0"/>
          </a:p>
          <a:p>
            <a:r>
              <a:rPr lang="ru-RU" sz="1300" dirty="0" smtClean="0">
                <a:solidFill>
                  <a:schemeClr val="tx1"/>
                </a:solidFill>
              </a:rPr>
              <a:t>Препарат </a:t>
            </a:r>
            <a:r>
              <a:rPr lang="ru-RU" sz="1300" dirty="0" err="1" smtClean="0">
                <a:solidFill>
                  <a:schemeClr val="tx1"/>
                </a:solidFill>
              </a:rPr>
              <a:t>гуминовый</a:t>
            </a:r>
            <a:r>
              <a:rPr lang="ru-RU" sz="1300" dirty="0" smtClean="0">
                <a:solidFill>
                  <a:schemeClr val="tx1"/>
                </a:solidFill>
              </a:rPr>
              <a:t> «</a:t>
            </a:r>
            <a:r>
              <a:rPr lang="ru-RU" sz="1300" dirty="0" err="1" smtClean="0">
                <a:solidFill>
                  <a:schemeClr val="tx1"/>
                </a:solidFill>
              </a:rPr>
              <a:t>Гумирост</a:t>
            </a:r>
            <a:r>
              <a:rPr lang="ru-RU" sz="1300" dirty="0" smtClean="0">
                <a:solidFill>
                  <a:schemeClr val="tx1"/>
                </a:solidFill>
              </a:rPr>
              <a:t>» внесен в Государственный реестр средств защиты растений (пестицидов) и удобрений </a:t>
            </a:r>
            <a:r>
              <a:rPr lang="ru-RU" sz="1300" dirty="0" smtClean="0">
                <a:solidFill>
                  <a:schemeClr val="tx1"/>
                </a:solidFill>
                <a:latin typeface="Times New Roman" pitchFamily="18" charset="0"/>
                <a:cs typeface="Times New Roman" pitchFamily="18" charset="0"/>
              </a:rPr>
              <a:t>№ 11-07-0027 от 19.05.2017 удостоверение №3359. </a:t>
            </a:r>
          </a:p>
          <a:p>
            <a:pPr algn="just"/>
            <a:r>
              <a:rPr lang="ru-RU" sz="1300" dirty="0" smtClean="0">
                <a:solidFill>
                  <a:schemeClr val="tx1"/>
                </a:solidFill>
              </a:rPr>
              <a:t>      Изготовитель гарантирует соответствие препарата требованиям  </a:t>
            </a:r>
            <a:r>
              <a:rPr lang="ru-RU" sz="1400" dirty="0" smtClean="0">
                <a:solidFill>
                  <a:schemeClr val="tx1"/>
                </a:solidFill>
                <a:latin typeface="Times New Roman" pitchFamily="18" charset="0"/>
                <a:cs typeface="Times New Roman" pitchFamily="18" charset="0"/>
              </a:rPr>
              <a:t>ТУ BY 692000624.004-2017.  </a:t>
            </a:r>
            <a:endParaRPr lang="ru-RU" sz="1400" dirty="0">
              <a:solidFill>
                <a:schemeClr val="tx1"/>
              </a:solidFill>
              <a:latin typeface="Times New Roman" pitchFamily="18" charset="0"/>
              <a:cs typeface="Times New Roman" pitchFamily="18" charset="0"/>
            </a:endParaRPr>
          </a:p>
        </p:txBody>
      </p:sp>
      <p:pic>
        <p:nvPicPr>
          <p:cNvPr id="2050" name="Picture 2" descr="C:\Users\Ирина\Desktop\ГУМИЛЭНД\фото\сертификат 3275.png"/>
          <p:cNvPicPr>
            <a:picLocks noGrp="1" noChangeAspect="1" noChangeArrowheads="1"/>
          </p:cNvPicPr>
          <p:nvPr>
            <p:ph sz="half" idx="1"/>
          </p:nvPr>
        </p:nvPicPr>
        <p:blipFill>
          <a:blip r:embed="rId3" cstate="print"/>
          <a:srcRect/>
          <a:stretch>
            <a:fillRect/>
          </a:stretch>
        </p:blipFill>
        <p:spPr bwMode="auto">
          <a:xfrm>
            <a:off x="332656" y="4355976"/>
            <a:ext cx="3168352" cy="4430322"/>
          </a:xfrm>
          <a:prstGeom prst="rect">
            <a:avLst/>
          </a:prstGeom>
          <a:noFill/>
        </p:spPr>
      </p:pic>
      <p:pic>
        <p:nvPicPr>
          <p:cNvPr id="2051" name="Picture 3" descr="C:\Users\Ирина\Desktop\ГУМИЛЭНД\фото\сертификат.png"/>
          <p:cNvPicPr>
            <a:picLocks noGrp="1" noChangeAspect="1" noChangeArrowheads="1"/>
          </p:cNvPicPr>
          <p:nvPr>
            <p:ph sz="half" idx="2"/>
          </p:nvPr>
        </p:nvPicPr>
        <p:blipFill>
          <a:blip r:embed="rId4" cstate="print"/>
          <a:srcRect/>
          <a:stretch>
            <a:fillRect/>
          </a:stretch>
        </p:blipFill>
        <p:spPr bwMode="auto">
          <a:xfrm>
            <a:off x="3573016" y="4355976"/>
            <a:ext cx="3100958" cy="4393342"/>
          </a:xfrm>
          <a:prstGeom prst="rect">
            <a:avLst/>
          </a:prstGeom>
          <a:noFill/>
        </p:spPr>
      </p:pic>
      <p:sp>
        <p:nvSpPr>
          <p:cNvPr id="9" name="Прямоугольник 8"/>
          <p:cNvSpPr/>
          <p:nvPr/>
        </p:nvSpPr>
        <p:spPr>
          <a:xfrm>
            <a:off x="988366" y="8388424"/>
            <a:ext cx="5536978" cy="707886"/>
          </a:xfrm>
          <a:prstGeom prst="rect">
            <a:avLst/>
          </a:prstGeom>
        </p:spPr>
        <p:txBody>
          <a:bodyPr wrap="square">
            <a:spAutoFit/>
          </a:bodyPr>
          <a:lstStyle/>
          <a:p>
            <a:pPr algn="r">
              <a:buNone/>
            </a:pPr>
            <a:r>
              <a:rPr lang="en-US" sz="4000" dirty="0" smtClean="0">
                <a:solidFill>
                  <a:srgbClr val="FFFFCC"/>
                </a:solidFill>
                <a:latin typeface="Times New Roman" pitchFamily="18" charset="0"/>
                <a:cs typeface="Times New Roman" pitchFamily="18" charset="0"/>
              </a:rPr>
              <a:t>www.agrobio.by</a:t>
            </a:r>
            <a:endParaRPr lang="ru-RU" sz="4000" dirty="0" smtClean="0">
              <a:solidFill>
                <a:srgbClr val="FFFFCC"/>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C:\Documents and Settings\Admin\Рабочий стол\АГРОБИО\фото биогумус, полесье\IMG_20180117_160346.jp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332656" y="4355976"/>
            <a:ext cx="6336704" cy="3240360"/>
          </a:xfrm>
          <a:prstGeom prst="rect">
            <a:avLst/>
          </a:prstGeom>
          <a:noFill/>
          <a:ln>
            <a:noFill/>
          </a:ln>
        </p:spPr>
      </p:pic>
      <p:pic>
        <p:nvPicPr>
          <p:cNvPr id="2051" name="Picture 3" descr="C:\Users\Ирина\Desktop\ГУМИЛЭНД\фото\Безымянный.png"/>
          <p:cNvPicPr>
            <a:picLocks noChangeAspect="1" noChangeArrowheads="1"/>
          </p:cNvPicPr>
          <p:nvPr/>
        </p:nvPicPr>
        <p:blipFill>
          <a:blip r:embed="rId3" cstate="print"/>
          <a:srcRect/>
          <a:stretch>
            <a:fillRect/>
          </a:stretch>
        </p:blipFill>
        <p:spPr bwMode="auto">
          <a:xfrm>
            <a:off x="3284984" y="827584"/>
            <a:ext cx="3339753" cy="3528392"/>
          </a:xfrm>
          <a:prstGeom prst="rect">
            <a:avLst/>
          </a:prstGeom>
          <a:noFill/>
        </p:spPr>
      </p:pic>
      <p:pic>
        <p:nvPicPr>
          <p:cNvPr id="2052" name="Picture 4" descr="C:\Users\Ирина\Desktop\ГУМИЛЭНД\фото\Безымянный2.png"/>
          <p:cNvPicPr>
            <a:picLocks noChangeAspect="1" noChangeArrowheads="1"/>
          </p:cNvPicPr>
          <p:nvPr/>
        </p:nvPicPr>
        <p:blipFill>
          <a:blip r:embed="rId4" cstate="print"/>
          <a:srcRect/>
          <a:stretch>
            <a:fillRect/>
          </a:stretch>
        </p:blipFill>
        <p:spPr bwMode="auto">
          <a:xfrm>
            <a:off x="332656" y="827584"/>
            <a:ext cx="2952328" cy="3528392"/>
          </a:xfrm>
          <a:prstGeom prst="rect">
            <a:avLst/>
          </a:prstGeom>
          <a:noFill/>
        </p:spPr>
      </p:pic>
      <p:sp>
        <p:nvSpPr>
          <p:cNvPr id="9" name="Номер слайда 8"/>
          <p:cNvSpPr>
            <a:spLocks noGrp="1"/>
          </p:cNvSpPr>
          <p:nvPr>
            <p:ph type="sldNum" sz="quarter" idx="12"/>
          </p:nvPr>
        </p:nvSpPr>
        <p:spPr/>
        <p:txBody>
          <a:bodyPr/>
          <a:lstStyle/>
          <a:p>
            <a:fld id="{B08D910E-4612-422A-8669-7F2CBAE93626}" type="slidenum">
              <a:rPr lang="ru-RU" smtClean="0"/>
              <a:pPr/>
              <a:t>23</a:t>
            </a:fld>
            <a:endParaRPr lang="ru-RU"/>
          </a:p>
        </p:txBody>
      </p:sp>
      <p:sp>
        <p:nvSpPr>
          <p:cNvPr id="7" name="Лента лицом вверх 6"/>
          <p:cNvSpPr/>
          <p:nvPr/>
        </p:nvSpPr>
        <p:spPr>
          <a:xfrm>
            <a:off x="188640" y="251520"/>
            <a:ext cx="6120680" cy="79208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solidFill>
                  <a:schemeClr val="accent1">
                    <a:lumMod val="25000"/>
                  </a:schemeClr>
                </a:solidFill>
                <a:effectLst>
                  <a:outerShdw blurRad="38100" dist="38100" dir="2700000" algn="tl">
                    <a:srgbClr val="000000">
                      <a:alpha val="43137"/>
                    </a:srgbClr>
                  </a:outerShdw>
                </a:effectLst>
              </a:rPr>
              <a:t>НАША ПРОДУКЦИЯ</a:t>
            </a:r>
            <a:endParaRPr lang="ru-RU" sz="2000" b="1" i="1" dirty="0">
              <a:solidFill>
                <a:schemeClr val="accent1">
                  <a:lumMod val="25000"/>
                </a:schemeClr>
              </a:solidFill>
              <a:effectLst>
                <a:outerShdw blurRad="38100" dist="38100" dir="2700000" algn="tl">
                  <a:srgbClr val="000000">
                    <a:alpha val="43137"/>
                  </a:srgbClr>
                </a:outerShdw>
              </a:effectLst>
            </a:endParaRPr>
          </a:p>
        </p:txBody>
      </p:sp>
      <p:sp>
        <p:nvSpPr>
          <p:cNvPr id="10" name="Прямоугольник 9"/>
          <p:cNvSpPr/>
          <p:nvPr/>
        </p:nvSpPr>
        <p:spPr>
          <a:xfrm rot="19444398">
            <a:off x="400307" y="3502522"/>
            <a:ext cx="5905393" cy="1754326"/>
          </a:xfrm>
          <a:prstGeom prst="rect">
            <a:avLst/>
          </a:prstGeom>
        </p:spPr>
        <p:txBody>
          <a:bodyPr wrap="square">
            <a:spAutoFit/>
          </a:bodyPr>
          <a:lstStyle/>
          <a:p>
            <a:pPr algn="ctr">
              <a:buNone/>
            </a:pPr>
            <a:endParaRPr lang="en-US" sz="5400" dirty="0" smtClean="0">
              <a:solidFill>
                <a:schemeClr val="accent2">
                  <a:lumMod val="40000"/>
                  <a:lumOff val="60000"/>
                </a:schemeClr>
              </a:solidFill>
              <a:latin typeface="Times New Roman" pitchFamily="18" charset="0"/>
              <a:cs typeface="Times New Roman" pitchFamily="18" charset="0"/>
            </a:endParaRPr>
          </a:p>
          <a:p>
            <a:pPr algn="ctr">
              <a:buNone/>
            </a:pPr>
            <a:endParaRPr lang="ru-RU" sz="5400" dirty="0" smtClean="0">
              <a:solidFill>
                <a:schemeClr val="accent2">
                  <a:lumMod val="40000"/>
                  <a:lumOff val="60000"/>
                </a:schemeClr>
              </a:solidFill>
              <a:latin typeface="Times New Roman" pitchFamily="18" charset="0"/>
              <a:cs typeface="Times New Roman" pitchFamily="18" charset="0"/>
            </a:endParaRPr>
          </a:p>
        </p:txBody>
      </p:sp>
      <p:sp>
        <p:nvSpPr>
          <p:cNvPr id="13" name="Прямоугольник 12"/>
          <p:cNvSpPr/>
          <p:nvPr/>
        </p:nvSpPr>
        <p:spPr>
          <a:xfrm>
            <a:off x="908720" y="6732240"/>
            <a:ext cx="5644745" cy="707886"/>
          </a:xfrm>
          <a:prstGeom prst="rect">
            <a:avLst/>
          </a:prstGeom>
        </p:spPr>
        <p:txBody>
          <a:bodyPr wrap="square">
            <a:spAutoFit/>
          </a:bodyPr>
          <a:lstStyle/>
          <a:p>
            <a:pPr algn="r">
              <a:buNone/>
            </a:pPr>
            <a:r>
              <a:rPr lang="en-US" sz="4000" dirty="0" smtClean="0">
                <a:solidFill>
                  <a:schemeClr val="accent2">
                    <a:lumMod val="40000"/>
                    <a:lumOff val="60000"/>
                  </a:schemeClr>
                </a:solidFill>
                <a:latin typeface="Times New Roman" pitchFamily="18" charset="0"/>
                <a:cs typeface="Times New Roman" pitchFamily="18" charset="0"/>
              </a:rPr>
              <a:t>www.agrobio.by</a:t>
            </a:r>
            <a:endParaRPr lang="ru-RU" sz="4000" dirty="0" smtClean="0">
              <a:solidFill>
                <a:schemeClr val="accent2">
                  <a:lumMod val="40000"/>
                  <a:lumOff val="6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7000"/>
            <a:duotone>
              <a:schemeClr val="bg1">
                <a:shade val="90000"/>
                <a:satMod val="150000"/>
              </a:schemeClr>
              <a:schemeClr val="bg1">
                <a:tint val="88000"/>
                <a:satMod val="150000"/>
              </a:schemeClr>
            </a:duotone>
            <a:lum/>
          </a:blip>
          <a:srcRect/>
          <a:tile tx="0" ty="0" sx="65000" sy="65000" flip="none" algn="tl"/>
        </a:blip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60648" y="683568"/>
            <a:ext cx="6254452" cy="1224136"/>
          </a:xfrm>
        </p:spPr>
        <p:txBody>
          <a:bodyPr>
            <a:normAutofit/>
          </a:bodyPr>
          <a:lstStyle/>
          <a:p>
            <a:pPr algn="ctr"/>
            <a:r>
              <a:rPr lang="ru-RU" sz="2400" b="1" i="1" dirty="0" smtClean="0">
                <a:effectLst>
                  <a:outerShdw blurRad="38100" dist="38100" dir="2700000" algn="tl">
                    <a:srgbClr val="000000">
                      <a:alpha val="43137"/>
                    </a:srgbClr>
                  </a:outerShdw>
                </a:effectLst>
                <a:latin typeface="Times New Roman" pitchFamily="18" charset="0"/>
                <a:cs typeface="Times New Roman" pitchFamily="18" charset="0"/>
              </a:rPr>
              <a:t>Эффективность удобрения «</a:t>
            </a:r>
            <a:r>
              <a:rPr lang="ru-RU" sz="2400" b="1" i="1" dirty="0" err="1" smtClean="0">
                <a:effectLst>
                  <a:outerShdw blurRad="38100" dist="38100" dir="2700000" algn="tl">
                    <a:srgbClr val="000000">
                      <a:alpha val="43137"/>
                    </a:srgbClr>
                  </a:outerShdw>
                </a:effectLst>
                <a:latin typeface="Times New Roman" pitchFamily="18" charset="0"/>
                <a:cs typeface="Times New Roman" pitchFamily="18" charset="0"/>
              </a:rPr>
              <a:t>Биогумус</a:t>
            </a:r>
            <a:r>
              <a:rPr lang="ru-RU" sz="2400" b="1" i="1" dirty="0" smtClean="0">
                <a:effectLst>
                  <a:outerShdw blurRad="38100" dist="38100" dir="2700000" algn="tl">
                    <a:srgbClr val="000000">
                      <a:alpha val="43137"/>
                    </a:srgbClr>
                  </a:outerShdw>
                </a:effectLst>
                <a:latin typeface="Times New Roman" pitchFamily="18" charset="0"/>
                <a:cs typeface="Times New Roman" pitchFamily="18" charset="0"/>
              </a:rPr>
              <a:t> и препарата «</a:t>
            </a:r>
            <a:r>
              <a:rPr lang="ru-RU" sz="2400" b="1" i="1" dirty="0" err="1" smtClean="0">
                <a:effectLst>
                  <a:outerShdw blurRad="38100" dist="38100" dir="2700000" algn="tl">
                    <a:srgbClr val="000000">
                      <a:alpha val="43137"/>
                    </a:srgbClr>
                  </a:outerShdw>
                </a:effectLst>
                <a:latin typeface="Times New Roman" pitchFamily="18" charset="0"/>
                <a:cs typeface="Times New Roman" pitchFamily="18" charset="0"/>
              </a:rPr>
              <a:t>Гумирост</a:t>
            </a:r>
            <a:r>
              <a:rPr lang="ru-RU" sz="2400" b="1" i="1" dirty="0" smtClean="0">
                <a:effectLst>
                  <a:outerShdw blurRad="38100" dist="38100" dir="2700000" algn="tl">
                    <a:srgbClr val="000000">
                      <a:alpha val="43137"/>
                    </a:srgbClr>
                  </a:outerShdw>
                </a:effectLst>
                <a:latin typeface="Times New Roman" pitchFamily="18" charset="0"/>
                <a:cs typeface="Times New Roman" pitchFamily="18" charset="0"/>
              </a:rPr>
              <a:t>» подтверждены испытаниями:</a:t>
            </a:r>
            <a:endParaRPr lang="ru-RU" sz="24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Содержимое 3"/>
          <p:cNvSpPr>
            <a:spLocks noGrp="1"/>
          </p:cNvSpPr>
          <p:nvPr>
            <p:ph idx="1"/>
          </p:nvPr>
        </p:nvSpPr>
        <p:spPr/>
        <p:txBody>
          <a:bodyPr>
            <a:normAutofit lnSpcReduction="10000"/>
          </a:bodyPr>
          <a:lstStyle/>
          <a:p>
            <a:pPr>
              <a:buNone/>
            </a:pPr>
            <a:r>
              <a:rPr lang="ru-RU" sz="1700" dirty="0" smtClean="0">
                <a:latin typeface="Times New Roman" pitchFamily="18" charset="0"/>
                <a:cs typeface="Times New Roman" pitchFamily="18" charset="0"/>
              </a:rPr>
              <a:t>1. АНО «Центр коллективного пользования приборами и сертификации Московского НИИСХ»</a:t>
            </a:r>
          </a:p>
          <a:p>
            <a:pPr>
              <a:buNone/>
            </a:pPr>
            <a:r>
              <a:rPr lang="ru-RU" sz="1700" dirty="0" smtClean="0">
                <a:latin typeface="Times New Roman" pitchFamily="18" charset="0"/>
                <a:cs typeface="Times New Roman" pitchFamily="18" charset="0"/>
              </a:rPr>
              <a:t>2. Санитарно-эпидемиологическое заключение  ГП «НПЦГ» Минздрава РБ;</a:t>
            </a:r>
          </a:p>
          <a:p>
            <a:pPr>
              <a:buNone/>
            </a:pPr>
            <a:r>
              <a:rPr lang="ru-RU" sz="1700" dirty="0" smtClean="0">
                <a:latin typeface="Times New Roman" pitchFamily="18" charset="0"/>
                <a:cs typeface="Times New Roman" pitchFamily="18" charset="0"/>
              </a:rPr>
              <a:t>3. ГНУ «Институт природопользования НАН Беларуси» </a:t>
            </a:r>
          </a:p>
          <a:p>
            <a:pPr>
              <a:buNone/>
            </a:pPr>
            <a:r>
              <a:rPr lang="ru-RU" sz="1700" dirty="0" smtClean="0">
                <a:latin typeface="Times New Roman" pitchFamily="18" charset="0"/>
                <a:cs typeface="Times New Roman" pitchFamily="18" charset="0"/>
              </a:rPr>
              <a:t>4. РУП «Институт почвоведения и агрохимии НАН Беларуси»</a:t>
            </a:r>
          </a:p>
          <a:p>
            <a:pPr>
              <a:buNone/>
            </a:pPr>
            <a:r>
              <a:rPr lang="ru-RU" sz="1700" dirty="0" smtClean="0">
                <a:latin typeface="Times New Roman" pitchFamily="18" charset="0"/>
                <a:cs typeface="Times New Roman" pitchFamily="18" charset="0"/>
              </a:rPr>
              <a:t>5. РУП «Институт овощеводства НАН Беларуси»</a:t>
            </a:r>
          </a:p>
          <a:p>
            <a:pPr>
              <a:buNone/>
            </a:pPr>
            <a:r>
              <a:rPr lang="ru-RU" sz="1700" dirty="0" smtClean="0">
                <a:latin typeface="Times New Roman" pitchFamily="18" charset="0"/>
                <a:cs typeface="Times New Roman" pitchFamily="18" charset="0"/>
              </a:rPr>
              <a:t>6. РУП «Научно-практический центр НАН Беларуси по земледелию»</a:t>
            </a:r>
          </a:p>
          <a:p>
            <a:pPr>
              <a:buNone/>
            </a:pPr>
            <a:r>
              <a:rPr lang="ru-RU" sz="1700" dirty="0" smtClean="0">
                <a:latin typeface="Times New Roman" pitchFamily="18" charset="0"/>
                <a:cs typeface="Times New Roman" pitchFamily="18" charset="0"/>
              </a:rPr>
              <a:t>7. Филиал «Центральная  лаборатория» РУП «Научно-производственный центр по геологии»</a:t>
            </a:r>
          </a:p>
          <a:p>
            <a:pPr>
              <a:buNone/>
            </a:pPr>
            <a:r>
              <a:rPr lang="ru-RU" sz="1700" dirty="0" smtClean="0">
                <a:latin typeface="Times New Roman" pitchFamily="18" charset="0"/>
                <a:cs typeface="Times New Roman" pitchFamily="18" charset="0"/>
              </a:rPr>
              <a:t>8. Фермерское хозяйство «</a:t>
            </a:r>
            <a:r>
              <a:rPr lang="ru-RU" sz="1700" dirty="0" err="1" smtClean="0">
                <a:latin typeface="Times New Roman" pitchFamily="18" charset="0"/>
                <a:cs typeface="Times New Roman" pitchFamily="18" charset="0"/>
              </a:rPr>
              <a:t>Агро-Дуровичи</a:t>
            </a:r>
            <a:r>
              <a:rPr lang="ru-RU" sz="1700" dirty="0" smtClean="0">
                <a:latin typeface="Times New Roman" pitchFamily="18" charset="0"/>
                <a:cs typeface="Times New Roman" pitchFamily="18" charset="0"/>
              </a:rPr>
              <a:t>»</a:t>
            </a:r>
          </a:p>
          <a:p>
            <a:pPr>
              <a:buNone/>
            </a:pPr>
            <a:r>
              <a:rPr lang="ru-RU" sz="1700" dirty="0" smtClean="0">
                <a:latin typeface="Times New Roman" pitchFamily="18" charset="0"/>
                <a:cs typeface="Times New Roman" pitchFamily="18" charset="0"/>
              </a:rPr>
              <a:t>9. Крестьянское(фермерское) хозяйство «</a:t>
            </a:r>
            <a:r>
              <a:rPr lang="ru-RU" sz="1700" dirty="0" err="1" smtClean="0">
                <a:latin typeface="Times New Roman" pitchFamily="18" charset="0"/>
                <a:cs typeface="Times New Roman" pitchFamily="18" charset="0"/>
              </a:rPr>
              <a:t>АгроЛайнПлюс</a:t>
            </a:r>
            <a:r>
              <a:rPr lang="ru-RU" sz="1700" dirty="0" smtClean="0">
                <a:latin typeface="Times New Roman" pitchFamily="18" charset="0"/>
                <a:cs typeface="Times New Roman" pitchFamily="18" charset="0"/>
              </a:rPr>
              <a:t>»</a:t>
            </a:r>
          </a:p>
          <a:p>
            <a:pPr>
              <a:buNone/>
            </a:pPr>
            <a:r>
              <a:rPr lang="ru-RU" sz="1700" dirty="0" smtClean="0">
                <a:latin typeface="Times New Roman" pitchFamily="18" charset="0"/>
                <a:cs typeface="Times New Roman" pitchFamily="18" charset="0"/>
              </a:rPr>
              <a:t>10. Филиал ОАО «БЕЛАЗ» – Управляющая компания холдинга «БЕЛАЗ-ХОЛДИНГ» СПК «Первомайский»</a:t>
            </a:r>
          </a:p>
          <a:p>
            <a:pPr>
              <a:buNone/>
            </a:pPr>
            <a:r>
              <a:rPr lang="ru-RU" sz="1700" dirty="0" smtClean="0">
                <a:latin typeface="Times New Roman" pitchFamily="18" charset="0"/>
                <a:cs typeface="Times New Roman" pitchFamily="18" charset="0"/>
              </a:rPr>
              <a:t>11. ОАО «</a:t>
            </a:r>
            <a:r>
              <a:rPr lang="ru-RU" sz="1700" dirty="0" err="1" smtClean="0">
                <a:latin typeface="Times New Roman" pitchFamily="18" charset="0"/>
                <a:cs typeface="Times New Roman" pitchFamily="18" charset="0"/>
              </a:rPr>
              <a:t>Шершуны-Агро</a:t>
            </a:r>
            <a:r>
              <a:rPr lang="ru-RU" sz="1700" dirty="0" smtClean="0">
                <a:latin typeface="Times New Roman" pitchFamily="18" charset="0"/>
                <a:cs typeface="Times New Roman" pitchFamily="18" charset="0"/>
              </a:rPr>
              <a:t>»</a:t>
            </a:r>
          </a:p>
          <a:p>
            <a:pPr>
              <a:buNone/>
            </a:pPr>
            <a:r>
              <a:rPr lang="ru-RU" sz="1700" dirty="0" smtClean="0">
                <a:latin typeface="Times New Roman" pitchFamily="18" charset="0"/>
                <a:cs typeface="Times New Roman" pitchFamily="18" charset="0"/>
              </a:rPr>
              <a:t>12. РУП «</a:t>
            </a:r>
            <a:r>
              <a:rPr lang="ru-RU" sz="1700" dirty="0" err="1" smtClean="0">
                <a:latin typeface="Times New Roman" pitchFamily="18" charset="0"/>
                <a:cs typeface="Times New Roman" pitchFamily="18" charset="0"/>
              </a:rPr>
              <a:t>Шипяны-АСК</a:t>
            </a:r>
            <a:r>
              <a:rPr lang="ru-RU" sz="1700" dirty="0" smtClean="0">
                <a:latin typeface="Times New Roman" pitchFamily="18" charset="0"/>
                <a:cs typeface="Times New Roman" pitchFamily="18" charset="0"/>
              </a:rPr>
              <a:t>»</a:t>
            </a:r>
          </a:p>
          <a:p>
            <a:pPr>
              <a:buNone/>
            </a:pPr>
            <a:r>
              <a:rPr lang="ru-RU" sz="1700" dirty="0" smtClean="0">
                <a:latin typeface="Times New Roman" pitchFamily="18" charset="0"/>
                <a:cs typeface="Times New Roman" pitchFamily="18" charset="0"/>
              </a:rPr>
              <a:t>13. ОАО «</a:t>
            </a:r>
            <a:r>
              <a:rPr lang="ru-RU" sz="1700" dirty="0" err="1" smtClean="0">
                <a:latin typeface="Times New Roman" pitchFamily="18" charset="0"/>
                <a:cs typeface="Times New Roman" pitchFamily="18" charset="0"/>
              </a:rPr>
              <a:t>Игнатичи</a:t>
            </a:r>
            <a:r>
              <a:rPr lang="ru-RU" sz="1700" dirty="0" smtClean="0">
                <a:latin typeface="Times New Roman" pitchFamily="18" charset="0"/>
                <a:cs typeface="Times New Roman" pitchFamily="18" charset="0"/>
              </a:rPr>
              <a:t>»</a:t>
            </a:r>
            <a:endParaRPr lang="en-US" sz="1700" dirty="0" smtClean="0">
              <a:latin typeface="Times New Roman" pitchFamily="18" charset="0"/>
              <a:cs typeface="Times New Roman" pitchFamily="18" charset="0"/>
            </a:endParaRPr>
          </a:p>
          <a:p>
            <a:pPr>
              <a:buNone/>
            </a:pPr>
            <a:endParaRPr lang="en-US" sz="1700" dirty="0" smtClean="0">
              <a:latin typeface="Times New Roman" pitchFamily="18" charset="0"/>
              <a:cs typeface="Times New Roman" pitchFamily="18" charset="0"/>
            </a:endParaRPr>
          </a:p>
          <a:p>
            <a:pPr algn="ctr">
              <a:buNone/>
            </a:pPr>
            <a:r>
              <a:rPr lang="ru-RU" sz="1800" b="1" i="1" dirty="0" smtClean="0">
                <a:solidFill>
                  <a:schemeClr val="accent2">
                    <a:lumMod val="50000"/>
                  </a:schemeClr>
                </a:solidFill>
                <a:effectLst>
                  <a:outerShdw blurRad="38100" dist="38100" dir="2700000" algn="tl">
                    <a:srgbClr val="000000">
                      <a:alpha val="43137"/>
                    </a:srgbClr>
                  </a:outerShdw>
                </a:effectLst>
              </a:rPr>
              <a:t>ПРИГЛАШАЕМ К СОТРУДНИЧЕСТВУ</a:t>
            </a:r>
            <a:r>
              <a:rPr lang="en-US" sz="1800" b="1" i="1" dirty="0" smtClean="0">
                <a:solidFill>
                  <a:schemeClr val="accent2">
                    <a:lumMod val="50000"/>
                  </a:schemeClr>
                </a:solidFill>
                <a:effectLst>
                  <a:outerShdw blurRad="38100" dist="38100" dir="2700000" algn="tl">
                    <a:srgbClr val="000000">
                      <a:alpha val="43137"/>
                    </a:srgbClr>
                  </a:outerShdw>
                </a:effectLst>
              </a:rPr>
              <a:t>!</a:t>
            </a:r>
            <a:endParaRPr lang="ru-RU" sz="1700" dirty="0" smtClean="0">
              <a:latin typeface="Times New Roman" pitchFamily="18" charset="0"/>
              <a:cs typeface="Times New Roman" pitchFamily="18" charset="0"/>
            </a:endParaRPr>
          </a:p>
          <a:p>
            <a:pPr>
              <a:buNone/>
            </a:pPr>
            <a:endParaRPr lang="ru-RU" dirty="0" smtClean="0"/>
          </a:p>
          <a:p>
            <a:pPr marL="514350" indent="-514350">
              <a:buFont typeface="+mj-lt"/>
              <a:buAutoNum type="arabicPeriod"/>
            </a:pPr>
            <a:endParaRPr lang="ru-RU" dirty="0"/>
          </a:p>
        </p:txBody>
      </p:sp>
      <p:sp>
        <p:nvSpPr>
          <p:cNvPr id="2" name="Номер слайда 1"/>
          <p:cNvSpPr>
            <a:spLocks noGrp="1"/>
          </p:cNvSpPr>
          <p:nvPr>
            <p:ph type="sldNum" sz="quarter" idx="12"/>
          </p:nvPr>
        </p:nvSpPr>
        <p:spPr/>
        <p:txBody>
          <a:bodyPr/>
          <a:lstStyle/>
          <a:p>
            <a:fld id="{B08D910E-4612-422A-8669-7F2CBAE93626}" type="slidenum">
              <a:rPr lang="ru-RU" smtClean="0"/>
              <a:pPr/>
              <a:t>24</a:t>
            </a:fld>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0" t="60000" r="-60000" b="-50000"/>
          </a:stretch>
        </a:blipFill>
        <a:effectLst/>
      </p:bgPr>
    </p:bg>
    <p:spTree>
      <p:nvGrpSpPr>
        <p:cNvPr id="1" name=""/>
        <p:cNvGrpSpPr/>
        <p:nvPr/>
      </p:nvGrpSpPr>
      <p:grpSpPr>
        <a:xfrm>
          <a:off x="0" y="0"/>
          <a:ext cx="0" cy="0"/>
          <a:chOff x="0" y="0"/>
          <a:chExt cx="0" cy="0"/>
        </a:xfrm>
      </p:grpSpPr>
      <p:sp>
        <p:nvSpPr>
          <p:cNvPr id="7" name="Содержимое 6"/>
          <p:cNvSpPr>
            <a:spLocks noGrp="1"/>
          </p:cNvSpPr>
          <p:nvPr>
            <p:ph idx="4294967295"/>
          </p:nvPr>
        </p:nvSpPr>
        <p:spPr>
          <a:xfrm>
            <a:off x="404664" y="611560"/>
            <a:ext cx="6192688" cy="8064896"/>
          </a:xfrm>
        </p:spPr>
        <p:txBody>
          <a:bodyPr>
            <a:normAutofit/>
          </a:bodyPr>
          <a:lstStyle/>
          <a:p>
            <a:pPr marL="0" indent="-216000" algn="just">
              <a:spcBef>
                <a:spcPts val="0"/>
              </a:spcBef>
              <a:buNone/>
            </a:pPr>
            <a:r>
              <a:rPr lang="ru-RU" sz="1800" dirty="0" smtClean="0"/>
              <a:t>	ООО </a:t>
            </a:r>
            <a:r>
              <a:rPr lang="ru-RU" sz="1800" b="1" dirty="0"/>
              <a:t>"</a:t>
            </a:r>
            <a:r>
              <a:rPr lang="ru-RU" sz="1800" b="1" dirty="0" err="1" smtClean="0"/>
              <a:t>Агро</a:t>
            </a:r>
            <a:r>
              <a:rPr lang="ru-RU" sz="1800" b="1" dirty="0" smtClean="0"/>
              <a:t> </a:t>
            </a:r>
            <a:r>
              <a:rPr lang="ru-RU" sz="1800" b="1" dirty="0" err="1" smtClean="0"/>
              <a:t>Био</a:t>
            </a:r>
            <a:r>
              <a:rPr lang="ru-RU" sz="1800" b="1" dirty="0"/>
              <a:t>" </a:t>
            </a:r>
            <a:r>
              <a:rPr lang="ru-RU" sz="1800" dirty="0" smtClean="0"/>
              <a:t>производит  натуральное органическое удобрение, которое  образуется в результате переработки компоста, на основе навоза крупного рогатого скота, красными калифорнийскими червями.</a:t>
            </a:r>
            <a:endParaRPr lang="ru-RU" sz="1800" dirty="0"/>
          </a:p>
          <a:p>
            <a:pPr marL="0" indent="-216000" algn="ctr">
              <a:spcBef>
                <a:spcPts val="0"/>
              </a:spcBef>
              <a:buNone/>
            </a:pPr>
            <a:r>
              <a:rPr lang="ru-RU" sz="1800" b="1" dirty="0" smtClean="0"/>
              <a:t>	</a:t>
            </a:r>
            <a:endParaRPr lang="ru-RU" sz="1800" i="1" dirty="0" smtClean="0">
              <a:effectLst>
                <a:outerShdw blurRad="38100" dist="38100" dir="2700000" algn="tl">
                  <a:srgbClr val="000000">
                    <a:alpha val="43137"/>
                  </a:srgbClr>
                </a:outerShdw>
              </a:effectLst>
            </a:endParaRPr>
          </a:p>
          <a:p>
            <a:pPr marL="0" indent="-216000" algn="just">
              <a:spcBef>
                <a:spcPts val="0"/>
              </a:spcBef>
              <a:buNone/>
            </a:pPr>
            <a:r>
              <a:rPr lang="ru-RU" sz="1800" dirty="0" smtClean="0"/>
              <a:t> </a:t>
            </a:r>
            <a:endParaRPr lang="ru-RU" sz="1800" dirty="0"/>
          </a:p>
          <a:p>
            <a:pPr marL="0" indent="-216000" algn="just">
              <a:spcBef>
                <a:spcPts val="0"/>
              </a:spcBef>
              <a:buNone/>
            </a:pPr>
            <a:r>
              <a:rPr lang="ru-RU" sz="1800" dirty="0" smtClean="0"/>
              <a:t>	</a:t>
            </a:r>
            <a:endParaRPr lang="ru-RU" sz="1100" dirty="0" smtClean="0"/>
          </a:p>
          <a:p>
            <a:pPr marL="0" indent="-216000" algn="just">
              <a:spcBef>
                <a:spcPts val="0"/>
              </a:spcBef>
              <a:buNone/>
            </a:pPr>
            <a:endParaRPr lang="ru-RU" sz="1100" dirty="0" smtClean="0"/>
          </a:p>
          <a:p>
            <a:pPr marL="0" indent="-216000" algn="just">
              <a:spcBef>
                <a:spcPts val="0"/>
              </a:spcBef>
              <a:buNone/>
            </a:pPr>
            <a:endParaRPr lang="ru-RU" sz="1100" dirty="0" smtClean="0"/>
          </a:p>
          <a:p>
            <a:pPr marL="0" indent="-216000" algn="just">
              <a:spcBef>
                <a:spcPts val="0"/>
              </a:spcBef>
              <a:buNone/>
            </a:pPr>
            <a:endParaRPr lang="ru-RU" sz="1100" dirty="0" smtClean="0"/>
          </a:p>
          <a:p>
            <a:pPr marL="0" indent="-216000" algn="just">
              <a:spcBef>
                <a:spcPts val="0"/>
              </a:spcBef>
              <a:buNone/>
            </a:pPr>
            <a:endParaRPr lang="ru-RU" sz="1100" dirty="0" smtClean="0"/>
          </a:p>
          <a:p>
            <a:pPr marL="0" indent="-216000" algn="just">
              <a:spcBef>
                <a:spcPts val="0"/>
              </a:spcBef>
              <a:buNone/>
            </a:pPr>
            <a:endParaRPr lang="ru-RU" sz="1100" dirty="0" smtClean="0"/>
          </a:p>
          <a:p>
            <a:pPr marL="0" indent="-216000" algn="just">
              <a:spcBef>
                <a:spcPts val="0"/>
              </a:spcBef>
              <a:buNone/>
            </a:pPr>
            <a:endParaRPr lang="ru-RU" sz="1100" dirty="0"/>
          </a:p>
          <a:p>
            <a:pPr marL="0" indent="-216000" algn="ctr">
              <a:spcBef>
                <a:spcPts val="0"/>
              </a:spcBef>
              <a:buNone/>
            </a:pPr>
            <a:endParaRPr lang="ru-RU" sz="1800" b="1" dirty="0" smtClean="0"/>
          </a:p>
          <a:p>
            <a:pPr marL="0" indent="-216000" algn="ctr">
              <a:spcBef>
                <a:spcPts val="0"/>
              </a:spcBef>
              <a:buNone/>
            </a:pPr>
            <a:endParaRPr lang="ru-RU" sz="1800" b="1" dirty="0" smtClean="0"/>
          </a:p>
          <a:p>
            <a:pPr marL="0" indent="-216000" algn="ctr">
              <a:spcBef>
                <a:spcPts val="0"/>
              </a:spcBef>
              <a:buNone/>
            </a:pPr>
            <a:endParaRPr lang="ru-RU" sz="1800" b="1" dirty="0" smtClean="0"/>
          </a:p>
          <a:p>
            <a:pPr marL="0" indent="-216000" algn="ctr">
              <a:spcBef>
                <a:spcPts val="0"/>
              </a:spcBef>
              <a:buNone/>
            </a:pPr>
            <a:endParaRPr lang="ru-RU" sz="1800" b="1" dirty="0" smtClean="0"/>
          </a:p>
          <a:p>
            <a:pPr marL="0" indent="-216000" algn="ctr">
              <a:spcBef>
                <a:spcPts val="0"/>
              </a:spcBef>
              <a:buNone/>
            </a:pPr>
            <a:endParaRPr lang="ru-RU" sz="1700" dirty="0" smtClean="0"/>
          </a:p>
          <a:p>
            <a:pPr marL="0" indent="-216000" algn="ctr">
              <a:spcBef>
                <a:spcPts val="0"/>
              </a:spcBef>
              <a:buNone/>
            </a:pPr>
            <a:endParaRPr lang="ru-RU" sz="1700" dirty="0" smtClean="0"/>
          </a:p>
          <a:p>
            <a:pPr marL="0" indent="-216000" algn="ctr">
              <a:spcBef>
                <a:spcPts val="0"/>
              </a:spcBef>
              <a:buNone/>
            </a:pPr>
            <a:endParaRPr lang="ru-RU" sz="1700" dirty="0" smtClean="0"/>
          </a:p>
          <a:p>
            <a:pPr marL="0" indent="-216000" algn="ctr">
              <a:spcBef>
                <a:spcPts val="0"/>
              </a:spcBef>
              <a:buNone/>
            </a:pPr>
            <a:endParaRPr lang="ru-RU" sz="1700" dirty="0" smtClean="0"/>
          </a:p>
          <a:p>
            <a:pPr marL="0" indent="-216000" algn="ctr">
              <a:spcBef>
                <a:spcPts val="0"/>
              </a:spcBef>
              <a:buNone/>
            </a:pPr>
            <a:endParaRPr lang="ru-RU" sz="1700" dirty="0" smtClean="0"/>
          </a:p>
          <a:p>
            <a:pPr marL="0" indent="-216000" algn="ctr">
              <a:spcBef>
                <a:spcPts val="0"/>
              </a:spcBef>
              <a:buNone/>
            </a:pPr>
            <a:endParaRPr lang="ru-RU" sz="1700" dirty="0" smtClean="0"/>
          </a:p>
          <a:p>
            <a:pPr marL="0" indent="-216000" algn="ctr">
              <a:spcBef>
                <a:spcPts val="0"/>
              </a:spcBef>
              <a:buNone/>
            </a:pPr>
            <a:endParaRPr lang="ru-RU" sz="1700" dirty="0" smtClean="0"/>
          </a:p>
          <a:p>
            <a:pPr marL="0" indent="-216000" algn="just">
              <a:spcBef>
                <a:spcPts val="0"/>
              </a:spcBef>
              <a:buNone/>
            </a:pPr>
            <a:endParaRPr lang="ru-RU" sz="1700" dirty="0" smtClean="0"/>
          </a:p>
          <a:p>
            <a:pPr marL="0" indent="-216000" algn="just">
              <a:spcBef>
                <a:spcPts val="0"/>
              </a:spcBef>
              <a:buNone/>
            </a:pPr>
            <a:endParaRPr lang="ru-RU" sz="1700" dirty="0" smtClean="0"/>
          </a:p>
          <a:p>
            <a:pPr marL="0" indent="-216000" algn="just">
              <a:spcBef>
                <a:spcPts val="0"/>
              </a:spcBef>
              <a:buNone/>
            </a:pPr>
            <a:endParaRPr lang="ru-RU" sz="1700" dirty="0" smtClean="0"/>
          </a:p>
          <a:p>
            <a:pPr marL="0" indent="-216000" algn="just">
              <a:spcBef>
                <a:spcPts val="0"/>
              </a:spcBef>
              <a:buNone/>
            </a:pPr>
            <a:endParaRPr lang="ru-RU" sz="1700" dirty="0" smtClean="0"/>
          </a:p>
          <a:p>
            <a:pPr marL="0" indent="-216000" algn="just">
              <a:spcBef>
                <a:spcPts val="0"/>
              </a:spcBef>
              <a:buNone/>
            </a:pPr>
            <a:r>
              <a:rPr lang="ru-RU" sz="1700" dirty="0" smtClean="0"/>
              <a:t>	</a:t>
            </a:r>
          </a:p>
          <a:p>
            <a:pPr marL="0" indent="-216000" algn="just">
              <a:spcBef>
                <a:spcPts val="0"/>
              </a:spcBef>
              <a:buNone/>
            </a:pPr>
            <a:r>
              <a:rPr lang="ru-RU" sz="1700" dirty="0" smtClean="0"/>
              <a:t>       </a:t>
            </a:r>
            <a:endParaRPr lang="ru-RU" sz="1800" i="1" dirty="0">
              <a:solidFill>
                <a:schemeClr val="accent5">
                  <a:lumMod val="75000"/>
                </a:schemeClr>
              </a:solidFill>
            </a:endParaRPr>
          </a:p>
        </p:txBody>
      </p:sp>
      <p:sp>
        <p:nvSpPr>
          <p:cNvPr id="3" name="Номер слайда 2"/>
          <p:cNvSpPr>
            <a:spLocks noGrp="1"/>
          </p:cNvSpPr>
          <p:nvPr>
            <p:ph type="sldNum" sz="quarter" idx="12"/>
          </p:nvPr>
        </p:nvSpPr>
        <p:spPr/>
        <p:txBody>
          <a:bodyPr/>
          <a:lstStyle/>
          <a:p>
            <a:fld id="{B08D910E-4612-422A-8669-7F2CBAE93626}" type="slidenum">
              <a:rPr lang="ru-RU" smtClean="0"/>
              <a:pPr/>
              <a:t>3</a:t>
            </a:fld>
            <a:endParaRPr lang="ru-RU" dirty="0"/>
          </a:p>
        </p:txBody>
      </p:sp>
      <p:sp>
        <p:nvSpPr>
          <p:cNvPr id="18" name="Овал 17"/>
          <p:cNvSpPr/>
          <p:nvPr/>
        </p:nvSpPr>
        <p:spPr>
          <a:xfrm>
            <a:off x="836712" y="3779912"/>
            <a:ext cx="4968552" cy="720080"/>
          </a:xfrm>
          <a:prstGeom prst="ellipse">
            <a:avLst/>
          </a:prstGeom>
          <a:scene3d>
            <a:camera prst="orthographicFront"/>
            <a:lightRig rig="threePt" dir="t"/>
          </a:scene3d>
          <a:sp3d>
            <a:bevelT w="114300" prst="artDeco"/>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800" b="1" i="1" dirty="0" smtClean="0">
                <a:effectLst>
                  <a:outerShdw blurRad="38100" dist="38100" dir="2700000" algn="tl">
                    <a:srgbClr val="000000">
                      <a:alpha val="43137"/>
                    </a:srgbClr>
                  </a:outerShdw>
                </a:effectLst>
              </a:rPr>
              <a:t>Наша</a:t>
            </a:r>
            <a:r>
              <a:rPr lang="ru-RU" b="1" i="1" dirty="0" smtClean="0">
                <a:effectLst>
                  <a:outerShdw blurRad="38100" dist="38100" dir="2700000" algn="tl">
                    <a:srgbClr val="000000">
                      <a:alpha val="43137"/>
                    </a:srgbClr>
                  </a:outerShdw>
                </a:effectLst>
              </a:rPr>
              <a:t> </a:t>
            </a:r>
            <a:r>
              <a:rPr lang="ru-RU" sz="2800" b="1" i="1" dirty="0" smtClean="0">
                <a:effectLst>
                  <a:outerShdw blurRad="38100" dist="38100" dir="2700000" algn="tl">
                    <a:srgbClr val="000000">
                      <a:alpha val="43137"/>
                    </a:srgbClr>
                  </a:outerShdw>
                </a:effectLst>
              </a:rPr>
              <a:t>продукция</a:t>
            </a:r>
            <a:endParaRPr lang="ru-RU" sz="2800" dirty="0"/>
          </a:p>
        </p:txBody>
      </p:sp>
      <p:sp>
        <p:nvSpPr>
          <p:cNvPr id="21" name="Овал 20"/>
          <p:cNvSpPr/>
          <p:nvPr/>
        </p:nvSpPr>
        <p:spPr>
          <a:xfrm>
            <a:off x="692696" y="5580112"/>
            <a:ext cx="2520280" cy="864096"/>
          </a:xfrm>
          <a:prstGeom prst="ellipse">
            <a:avLst/>
          </a:prstGeom>
          <a:effectLst>
            <a:innerShdw blurRad="63500" dist="50800" dir="135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300" b="1" dirty="0" smtClean="0"/>
              <a:t>Сыпучее, темно-коричневого цвета</a:t>
            </a:r>
            <a:endParaRPr lang="ru-RU" sz="1300" b="1" dirty="0"/>
          </a:p>
        </p:txBody>
      </p:sp>
      <p:pic>
        <p:nvPicPr>
          <p:cNvPr id="2050" name="Picture 2" descr="C:\Users\Ирина\Desktop\ГУМИЛЭНД\фото\cows-010-640x400.jpg"/>
          <p:cNvPicPr>
            <a:picLocks noChangeAspect="1" noChangeArrowheads="1"/>
          </p:cNvPicPr>
          <p:nvPr/>
        </p:nvPicPr>
        <p:blipFill>
          <a:blip r:embed="rId4" cstate="print"/>
          <a:srcRect/>
          <a:stretch>
            <a:fillRect/>
          </a:stretch>
        </p:blipFill>
        <p:spPr bwMode="auto">
          <a:xfrm>
            <a:off x="260648" y="2051720"/>
            <a:ext cx="3312368" cy="1728192"/>
          </a:xfrm>
          <a:prstGeom prst="ellipse">
            <a:avLst/>
          </a:prstGeom>
          <a:ln>
            <a:noFill/>
          </a:ln>
          <a:effectLst>
            <a:softEdge rad="112500"/>
          </a:effectLst>
        </p:spPr>
      </p:pic>
      <p:pic>
        <p:nvPicPr>
          <p:cNvPr id="2051" name="Picture 3" descr="C:\Users\Ирина\Desktop\ГУМИЛЭНД\фото\images (3).jpg"/>
          <p:cNvPicPr>
            <a:picLocks noChangeAspect="1" noChangeArrowheads="1"/>
          </p:cNvPicPr>
          <p:nvPr/>
        </p:nvPicPr>
        <p:blipFill>
          <a:blip r:embed="rId5" cstate="print"/>
          <a:srcRect/>
          <a:stretch>
            <a:fillRect/>
          </a:stretch>
        </p:blipFill>
        <p:spPr bwMode="auto">
          <a:xfrm>
            <a:off x="3861048" y="2051720"/>
            <a:ext cx="2996952" cy="1656184"/>
          </a:xfrm>
          <a:prstGeom prst="ellipse">
            <a:avLst/>
          </a:prstGeom>
          <a:ln>
            <a:noFill/>
          </a:ln>
          <a:effectLst>
            <a:softEdge rad="112500"/>
          </a:effectLst>
        </p:spPr>
      </p:pic>
      <p:sp>
        <p:nvSpPr>
          <p:cNvPr id="11" name="Плюс 10"/>
          <p:cNvSpPr/>
          <p:nvPr/>
        </p:nvSpPr>
        <p:spPr>
          <a:xfrm>
            <a:off x="3212976" y="2555776"/>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низ 11"/>
          <p:cNvSpPr/>
          <p:nvPr/>
        </p:nvSpPr>
        <p:spPr>
          <a:xfrm>
            <a:off x="2348880" y="4427984"/>
            <a:ext cx="360040"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елка вниз 18"/>
          <p:cNvSpPr/>
          <p:nvPr/>
        </p:nvSpPr>
        <p:spPr>
          <a:xfrm>
            <a:off x="4077072" y="4427984"/>
            <a:ext cx="360040"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Горизонтальный свиток 15"/>
          <p:cNvSpPr/>
          <p:nvPr/>
        </p:nvSpPr>
        <p:spPr>
          <a:xfrm>
            <a:off x="476672" y="7884368"/>
            <a:ext cx="5976664" cy="64807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smtClean="0">
                <a:solidFill>
                  <a:schemeClr val="accent5">
                    <a:lumMod val="75000"/>
                  </a:schemeClr>
                </a:solidFill>
              </a:rPr>
              <a:t>Высокое качество по доступной цене — девиз нашей компании!</a:t>
            </a:r>
            <a:endParaRPr lang="ru-RU" sz="1600" dirty="0"/>
          </a:p>
        </p:txBody>
      </p:sp>
      <p:sp>
        <p:nvSpPr>
          <p:cNvPr id="22" name="Горизонтальный свиток 21"/>
          <p:cNvSpPr/>
          <p:nvPr/>
        </p:nvSpPr>
        <p:spPr>
          <a:xfrm>
            <a:off x="476672" y="6876256"/>
            <a:ext cx="6048672" cy="93610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16000" algn="just"/>
            <a:r>
              <a:rPr lang="ru-RU" sz="1600" dirty="0" smtClean="0">
                <a:solidFill>
                  <a:schemeClr val="tx1"/>
                </a:solidFill>
              </a:rPr>
              <a:t>Компания обеспечивает стабильное качество, постоянный контроль, создает конкурентоспособный товар.</a:t>
            </a:r>
          </a:p>
        </p:txBody>
      </p:sp>
      <p:sp>
        <p:nvSpPr>
          <p:cNvPr id="24" name="Овал 23"/>
          <p:cNvSpPr/>
          <p:nvPr/>
        </p:nvSpPr>
        <p:spPr>
          <a:xfrm>
            <a:off x="3789040" y="5508104"/>
            <a:ext cx="2592288" cy="864096"/>
          </a:xfrm>
          <a:prstGeom prst="ellipse">
            <a:avLst/>
          </a:prstGeom>
          <a:effectLst>
            <a:innerShdw blurRad="63500" dist="50800" dir="135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300" b="1" dirty="0" smtClean="0"/>
              <a:t>Жидкость, продукт переработки </a:t>
            </a:r>
            <a:r>
              <a:rPr lang="ru-RU" sz="1300" b="1" dirty="0" err="1" smtClean="0"/>
              <a:t>биогумуса</a:t>
            </a:r>
            <a:endParaRPr lang="ru-RU" sz="1300" b="1" dirty="0"/>
          </a:p>
        </p:txBody>
      </p:sp>
      <p:sp>
        <p:nvSpPr>
          <p:cNvPr id="15" name="Овал 14"/>
          <p:cNvSpPr/>
          <p:nvPr/>
        </p:nvSpPr>
        <p:spPr>
          <a:xfrm>
            <a:off x="764704" y="4572000"/>
            <a:ext cx="2376264" cy="1080120"/>
          </a:xfrm>
          <a:prstGeom prst="ellipse">
            <a:avLst/>
          </a:prstGeom>
          <a:effectLst>
            <a:innerShdw blurRad="63500" dist="50800" dir="135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b="1" i="1" dirty="0" smtClean="0"/>
              <a:t>Органическое удобрение</a:t>
            </a:r>
          </a:p>
          <a:p>
            <a:pPr algn="ctr"/>
            <a:r>
              <a:rPr lang="ru-RU" b="1" i="1" dirty="0" smtClean="0"/>
              <a:t>«</a:t>
            </a:r>
            <a:r>
              <a:rPr lang="ru-RU" b="1" i="1" dirty="0" err="1" smtClean="0"/>
              <a:t>Биогумус</a:t>
            </a:r>
            <a:r>
              <a:rPr lang="ru-RU" b="1" i="1" dirty="0" smtClean="0"/>
              <a:t>»</a:t>
            </a:r>
            <a:endParaRPr lang="ru-RU" b="1" i="1" dirty="0"/>
          </a:p>
        </p:txBody>
      </p:sp>
      <p:sp>
        <p:nvSpPr>
          <p:cNvPr id="23" name="Стрелка вправо 22"/>
          <p:cNvSpPr/>
          <p:nvPr/>
        </p:nvSpPr>
        <p:spPr>
          <a:xfrm>
            <a:off x="3140968" y="5004048"/>
            <a:ext cx="72008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p:cNvSpPr/>
          <p:nvPr/>
        </p:nvSpPr>
        <p:spPr>
          <a:xfrm>
            <a:off x="3789040" y="4572000"/>
            <a:ext cx="2520280" cy="1008112"/>
          </a:xfrm>
          <a:prstGeom prst="ellipse">
            <a:avLst/>
          </a:prstGeom>
          <a:effectLst>
            <a:innerShdw blurRad="63500" dist="50800" dir="135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b="1" i="1" dirty="0" err="1" smtClean="0"/>
              <a:t>Гуминовый</a:t>
            </a:r>
            <a:r>
              <a:rPr lang="ru-RU" sz="1400" b="1" i="1" dirty="0" smtClean="0"/>
              <a:t> препарат</a:t>
            </a:r>
          </a:p>
          <a:p>
            <a:pPr algn="ctr"/>
            <a:r>
              <a:rPr lang="ru-RU" b="1" i="1" dirty="0" smtClean="0"/>
              <a:t>«</a:t>
            </a:r>
            <a:r>
              <a:rPr lang="ru-RU" b="1" i="1" dirty="0" err="1" smtClean="0"/>
              <a:t>Гумирост</a:t>
            </a:r>
            <a:r>
              <a:rPr lang="ru-RU" b="1" i="1" dirty="0" smtClean="0"/>
              <a:t>»</a:t>
            </a:r>
            <a:endParaRPr lang="ru-RU" i="1" dirty="0"/>
          </a:p>
        </p:txBody>
      </p:sp>
      <p:sp>
        <p:nvSpPr>
          <p:cNvPr id="20" name="Прямоугольник 19"/>
          <p:cNvSpPr/>
          <p:nvPr/>
        </p:nvSpPr>
        <p:spPr>
          <a:xfrm>
            <a:off x="548680" y="8316416"/>
            <a:ext cx="5760640" cy="707886"/>
          </a:xfrm>
          <a:prstGeom prst="rect">
            <a:avLst/>
          </a:prstGeom>
        </p:spPr>
        <p:txBody>
          <a:bodyPr wrap="square">
            <a:spAutoFit/>
          </a:bodyPr>
          <a:lstStyle/>
          <a:p>
            <a:pPr algn="r"/>
            <a:r>
              <a:rPr lang="en-US" sz="4000" dirty="0" smtClean="0">
                <a:solidFill>
                  <a:schemeClr val="accent2">
                    <a:lumMod val="60000"/>
                    <a:lumOff val="40000"/>
                  </a:schemeClr>
                </a:solidFill>
                <a:latin typeface="Times New Roman" pitchFamily="18" charset="0"/>
                <a:cs typeface="Times New Roman" pitchFamily="18" charset="0"/>
              </a:rPr>
              <a:t>www.agrobio.by</a:t>
            </a:r>
            <a:endParaRPr lang="ru-RU" sz="4000"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08D910E-4612-422A-8669-7F2CBAE93626}" type="slidenum">
              <a:rPr lang="ru-RU" smtClean="0"/>
              <a:pPr/>
              <a:t>4</a:t>
            </a:fld>
            <a:endParaRPr lang="ru-RU"/>
          </a:p>
        </p:txBody>
      </p:sp>
      <p:pic>
        <p:nvPicPr>
          <p:cNvPr id="4099" name="Picture 3" descr="C:\Users\Ирина\Desktop\ГУМИЛЭНД\фото\Производство\viber image 2019-03-11 , 17.37.15.jpg"/>
          <p:cNvPicPr>
            <a:picLocks noChangeAspect="1" noChangeArrowheads="1"/>
          </p:cNvPicPr>
          <p:nvPr/>
        </p:nvPicPr>
        <p:blipFill>
          <a:blip r:embed="rId2" cstate="print"/>
          <a:srcRect/>
          <a:stretch>
            <a:fillRect/>
          </a:stretch>
        </p:blipFill>
        <p:spPr bwMode="auto">
          <a:xfrm>
            <a:off x="188640" y="1619672"/>
            <a:ext cx="6376851" cy="504056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08D910E-4612-422A-8669-7F2CBAE93626}" type="slidenum">
              <a:rPr lang="ru-RU" smtClean="0"/>
              <a:pPr/>
              <a:t>5</a:t>
            </a:fld>
            <a:endParaRPr lang="ru-RU"/>
          </a:p>
        </p:txBody>
      </p:sp>
      <p:pic>
        <p:nvPicPr>
          <p:cNvPr id="6146" name="Picture 2" descr="C:\Users\Ирина\Desktop\ГУМИЛЭНД\фото\Производство\0-02-05-9b8bb7e6b004307a9b49884161cdb395b13dd9bf884344d2da7a85335803b1a6_ea6dbb44.jpg"/>
          <p:cNvPicPr>
            <a:picLocks noChangeAspect="1" noChangeArrowheads="1"/>
          </p:cNvPicPr>
          <p:nvPr/>
        </p:nvPicPr>
        <p:blipFill>
          <a:blip r:embed="rId2" cstate="print"/>
          <a:srcRect/>
          <a:stretch>
            <a:fillRect/>
          </a:stretch>
        </p:blipFill>
        <p:spPr bwMode="auto">
          <a:xfrm>
            <a:off x="332656" y="539552"/>
            <a:ext cx="6235300" cy="81724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08D910E-4612-422A-8669-7F2CBAE93626}" type="slidenum">
              <a:rPr lang="ru-RU" smtClean="0"/>
              <a:pPr/>
              <a:t>6</a:t>
            </a:fld>
            <a:endParaRPr lang="ru-RU"/>
          </a:p>
        </p:txBody>
      </p:sp>
      <p:pic>
        <p:nvPicPr>
          <p:cNvPr id="5123" name="Picture 3" descr="C:\Users\Ирина\Desktop\ГУМИЛЭНД\фото\Производство\0-02-05-7ca999dc8534c04cb513f87f68db8ef36da53c7d24688fbfbc3298cca351b2f5_26a22f8f.jpg"/>
          <p:cNvPicPr>
            <a:picLocks noChangeAspect="1" noChangeArrowheads="1"/>
          </p:cNvPicPr>
          <p:nvPr/>
        </p:nvPicPr>
        <p:blipFill>
          <a:blip r:embed="rId2" cstate="print"/>
          <a:srcRect/>
          <a:stretch>
            <a:fillRect/>
          </a:stretch>
        </p:blipFill>
        <p:spPr bwMode="auto">
          <a:xfrm>
            <a:off x="188640" y="755576"/>
            <a:ext cx="6480720" cy="3816424"/>
          </a:xfrm>
          <a:prstGeom prst="rect">
            <a:avLst/>
          </a:prstGeom>
          <a:noFill/>
        </p:spPr>
      </p:pic>
      <p:pic>
        <p:nvPicPr>
          <p:cNvPr id="5124" name="Picture 4" descr="C:\Users\Ирина\Desktop\ГУМИЛЭНД\фото\Производство\0-02-05-e9300a7618fa1fae1d8842e42f68ecd396199d387fed8ff8b2e367fe6f3e75c6_112b1c41.jpg"/>
          <p:cNvPicPr>
            <a:picLocks noChangeAspect="1" noChangeArrowheads="1"/>
          </p:cNvPicPr>
          <p:nvPr/>
        </p:nvPicPr>
        <p:blipFill>
          <a:blip r:embed="rId3" cstate="print"/>
          <a:srcRect/>
          <a:stretch>
            <a:fillRect/>
          </a:stretch>
        </p:blipFill>
        <p:spPr bwMode="auto">
          <a:xfrm>
            <a:off x="188640" y="4572000"/>
            <a:ext cx="6480720" cy="407255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08D910E-4612-422A-8669-7F2CBAE93626}" type="slidenum">
              <a:rPr lang="ru-RU" smtClean="0"/>
              <a:pPr/>
              <a:t>7</a:t>
            </a:fld>
            <a:endParaRPr lang="ru-RU"/>
          </a:p>
        </p:txBody>
      </p:sp>
      <p:pic>
        <p:nvPicPr>
          <p:cNvPr id="1027" name="Picture 3" descr="C:\Users\Ирина\Desktop\ГУМИЛЭНД\фото\Производство\0-02-05-0ea8840fcdb3638abf36b845fec4bb34bde9b4fa0479731f32d26768ed4d4b50_5f01f3e2.jpg"/>
          <p:cNvPicPr>
            <a:picLocks noChangeAspect="1" noChangeArrowheads="1"/>
          </p:cNvPicPr>
          <p:nvPr/>
        </p:nvPicPr>
        <p:blipFill>
          <a:blip r:embed="rId2" cstate="print"/>
          <a:srcRect/>
          <a:stretch>
            <a:fillRect/>
          </a:stretch>
        </p:blipFill>
        <p:spPr bwMode="auto">
          <a:xfrm>
            <a:off x="332656" y="1118794"/>
            <a:ext cx="6336704" cy="802520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08D910E-4612-422A-8669-7F2CBAE93626}" type="slidenum">
              <a:rPr lang="ru-RU" smtClean="0"/>
              <a:pPr/>
              <a:t>8</a:t>
            </a:fld>
            <a:endParaRPr lang="ru-RU"/>
          </a:p>
        </p:txBody>
      </p:sp>
      <p:pic>
        <p:nvPicPr>
          <p:cNvPr id="2050" name="Picture 2" descr="C:\Users\Ирина\Desktop\ГУМИЛЭНД\фото\Производство\0-02-05-50901148816d9e77b7a131354d58ab9ac6ba1f9626569bd5e1c049a8da208cb4_443379a7.jpg"/>
          <p:cNvPicPr>
            <a:picLocks noChangeAspect="1" noChangeArrowheads="1"/>
          </p:cNvPicPr>
          <p:nvPr/>
        </p:nvPicPr>
        <p:blipFill>
          <a:blip r:embed="rId2" cstate="print"/>
          <a:srcRect/>
          <a:stretch>
            <a:fillRect/>
          </a:stretch>
        </p:blipFill>
        <p:spPr bwMode="auto">
          <a:xfrm>
            <a:off x="409575" y="1214438"/>
            <a:ext cx="6038850" cy="671512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08D910E-4612-422A-8669-7F2CBAE93626}" type="slidenum">
              <a:rPr lang="ru-RU" smtClean="0"/>
              <a:pPr/>
              <a:t>9</a:t>
            </a:fld>
            <a:endParaRPr lang="ru-RU"/>
          </a:p>
        </p:txBody>
      </p:sp>
      <p:pic>
        <p:nvPicPr>
          <p:cNvPr id="4" name="Picture 2" descr="C:\Users\Ирина\Desktop\ГУМИЛЭНД\фото\Производство\0-02-05-769637fc84324422400f4e53c21b0d9fa2a46b00639bf6fd34df2101505a5c99_6915f563.jpg"/>
          <p:cNvPicPr>
            <a:picLocks noChangeAspect="1" noChangeArrowheads="1"/>
          </p:cNvPicPr>
          <p:nvPr/>
        </p:nvPicPr>
        <p:blipFill>
          <a:blip r:embed="rId2" cstate="print"/>
          <a:srcRect/>
          <a:stretch>
            <a:fillRect/>
          </a:stretch>
        </p:blipFill>
        <p:spPr bwMode="auto">
          <a:xfrm>
            <a:off x="332656" y="1115616"/>
            <a:ext cx="6359414" cy="5844505"/>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Другая 1">
      <a:dk1>
        <a:sysClr val="windowText" lastClr="000000"/>
      </a:dk1>
      <a:lt1>
        <a:srgbClr val="D7EFCE"/>
      </a:lt1>
      <a:dk2>
        <a:srgbClr val="152A0D"/>
      </a:dk2>
      <a:lt2>
        <a:srgbClr val="EBF7E6"/>
      </a:lt2>
      <a:accent1>
        <a:srgbClr val="C4E7B7"/>
      </a:accent1>
      <a:accent2>
        <a:srgbClr val="9BD886"/>
      </a:accent2>
      <a:accent3>
        <a:srgbClr val="54A838"/>
      </a:accent3>
      <a:accent4>
        <a:srgbClr val="6AC449"/>
      </a:accent4>
      <a:accent5>
        <a:srgbClr val="284E1B"/>
      </a:accent5>
      <a:accent6>
        <a:srgbClr val="ACC654"/>
      </a:accent6>
      <a:hlink>
        <a:srgbClr val="0000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1509</TotalTime>
  <Words>1926</Words>
  <Application>Microsoft Office PowerPoint</Application>
  <PresentationFormat>Экран (4:3)</PresentationFormat>
  <Paragraphs>629</Paragraphs>
  <Slides>24</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Поток</vt:lpstr>
      <vt:lpstr>Биогумус и гуминовый препарат «Гумирост» - залог урожайности и здоровой почвы  </vt:lpstr>
      <vt:lpstr>Биогумус и гуминовый препарат «Гумирост» - залог успешной урожайности и здоровой почвы.</vt:lpstr>
      <vt:lpstr>Слайд 3</vt:lpstr>
      <vt:lpstr>Слайд 4</vt:lpstr>
      <vt:lpstr>Слайд 5</vt:lpstr>
      <vt:lpstr>Слайд 6</vt:lpstr>
      <vt:lpstr>Слайд 7</vt:lpstr>
      <vt:lpstr>Слайд 8</vt:lpstr>
      <vt:lpstr>Слайд 9</vt:lpstr>
      <vt:lpstr>Биогумус и гуминовый препарат «Гумирост» для живой почвы</vt:lpstr>
      <vt:lpstr>Влияние удобрения «Биогумус» на урожайность овощных культур</vt:lpstr>
      <vt:lpstr>Слайд 12</vt:lpstr>
      <vt:lpstr>Слайд 13</vt:lpstr>
      <vt:lpstr>Слайд 14</vt:lpstr>
      <vt:lpstr>Слайд 15</vt:lpstr>
      <vt:lpstr>Удобрения  гуминовые: энергия жизни для будущего урожая</vt:lpstr>
      <vt:lpstr>Эффективность  гуминового препарата «Гумирост» при обработке семян</vt:lpstr>
      <vt:lpstr>Влияние  гуминовых  удобрений  «Биогумус» и «Гумирост» на корневую систему растения</vt:lpstr>
      <vt:lpstr>Влияние внекорневой подкормки растений гуминовым препаратом «Гумирост»</vt:lpstr>
      <vt:lpstr>Воздействие гуминовых удобрений «Биогумус» и  «Гумирост»  на структуру почвы</vt:lpstr>
      <vt:lpstr>Технология внесения гуминовых удобрений   «Биогумус» и «Гумирост»</vt:lpstr>
      <vt:lpstr>Слайд 22</vt:lpstr>
      <vt:lpstr>Слайд 23</vt:lpstr>
      <vt:lpstr>Эффективность удобрения «Биогумус и препарата «Гумирост» подтверждены испытаниями: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Ирина</dc:creator>
  <cp:lastModifiedBy>Ирина</cp:lastModifiedBy>
  <cp:revision>184</cp:revision>
  <dcterms:created xsi:type="dcterms:W3CDTF">2019-02-12T06:37:06Z</dcterms:created>
  <dcterms:modified xsi:type="dcterms:W3CDTF">2019-03-11T18:35:20Z</dcterms:modified>
</cp:coreProperties>
</file>