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6C5D4-5CAB-4E4F-9F3D-CC7B558ED0B2}" type="datetimeFigureOut">
              <a:rPr lang="ru-RU" smtClean="0"/>
              <a:t>02.03.2018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8E5F-0196-4778-A750-99A61325F2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5796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6C5D4-5CAB-4E4F-9F3D-CC7B558ED0B2}" type="datetimeFigureOut">
              <a:rPr lang="ru-RU" smtClean="0"/>
              <a:t>02.03.2018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8E5F-0196-4778-A750-99A61325F2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5578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6C5D4-5CAB-4E4F-9F3D-CC7B558ED0B2}" type="datetimeFigureOut">
              <a:rPr lang="ru-RU" smtClean="0"/>
              <a:t>02.03.2018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8E5F-0196-4778-A750-99A61325F2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547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6C5D4-5CAB-4E4F-9F3D-CC7B558ED0B2}" type="datetimeFigureOut">
              <a:rPr lang="ru-RU" smtClean="0"/>
              <a:t>02.03.2018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8E5F-0196-4778-A750-99A61325F2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0305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6C5D4-5CAB-4E4F-9F3D-CC7B558ED0B2}" type="datetimeFigureOut">
              <a:rPr lang="ru-RU" smtClean="0"/>
              <a:t>02.03.2018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8E5F-0196-4778-A750-99A61325F2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934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6C5D4-5CAB-4E4F-9F3D-CC7B558ED0B2}" type="datetimeFigureOut">
              <a:rPr lang="ru-RU" smtClean="0"/>
              <a:t>02.03.2018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8E5F-0196-4778-A750-99A61325F2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0013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6C5D4-5CAB-4E4F-9F3D-CC7B558ED0B2}" type="datetimeFigureOut">
              <a:rPr lang="ru-RU" smtClean="0"/>
              <a:t>02.03.2018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8E5F-0196-4778-A750-99A61325F2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5426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6C5D4-5CAB-4E4F-9F3D-CC7B558ED0B2}" type="datetimeFigureOut">
              <a:rPr lang="ru-RU" smtClean="0"/>
              <a:t>02.03.2018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8E5F-0196-4778-A750-99A61325F2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750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6C5D4-5CAB-4E4F-9F3D-CC7B558ED0B2}" type="datetimeFigureOut">
              <a:rPr lang="ru-RU" smtClean="0"/>
              <a:t>02.03.2018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8E5F-0196-4778-A750-99A61325F2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7573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6C5D4-5CAB-4E4F-9F3D-CC7B558ED0B2}" type="datetimeFigureOut">
              <a:rPr lang="ru-RU" smtClean="0"/>
              <a:t>02.03.2018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8E5F-0196-4778-A750-99A61325F2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717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6C5D4-5CAB-4E4F-9F3D-CC7B558ED0B2}" type="datetimeFigureOut">
              <a:rPr lang="ru-RU" smtClean="0"/>
              <a:t>02.03.2018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8E5F-0196-4778-A750-99A61325F2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4873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6C5D4-5CAB-4E4F-9F3D-CC7B558ED0B2}" type="datetimeFigureOut">
              <a:rPr lang="ru-RU" smtClean="0"/>
              <a:t>02.03.2018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68E5F-0196-4778-A750-99A61325F2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5126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3608" y="2294307"/>
            <a:ext cx="9350830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Польское присутствие на территории </a:t>
            </a:r>
          </a:p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Белорусского Юго-Восточного Полесья</a:t>
            </a:r>
          </a:p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19 – начале 20 века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231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96" y="819398"/>
            <a:ext cx="9813107" cy="215548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000" y="3388268"/>
            <a:ext cx="9335432" cy="2473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4311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77" y="175200"/>
            <a:ext cx="8734618" cy="249751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677" y="2803764"/>
            <a:ext cx="8769342" cy="181573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76" y="4750554"/>
            <a:ext cx="9078809" cy="1935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1765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507" y="178594"/>
            <a:ext cx="7178396" cy="405472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9899" y="3436407"/>
            <a:ext cx="5427930" cy="317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9196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6045" y="95003"/>
            <a:ext cx="7982350" cy="6607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2572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60" y="510639"/>
            <a:ext cx="10981231" cy="556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9634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35" y="332509"/>
            <a:ext cx="10886665" cy="472637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66359" y="5500645"/>
            <a:ext cx="75408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e-BY" b="1" i="1" u="sng" dirty="0" smtClean="0"/>
              <a:t>Кароль М.М. Перавод у праваслаўе на тэрыторыі Беларускіх губерняў у сярэдзіне 1860-1905 гг. Магістэрская дысертацыя. Мінск, 2017.  </a:t>
            </a:r>
            <a:endParaRPr lang="ru-RU" b="1" i="1" u="sng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9488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0634" y="368135"/>
            <a:ext cx="396635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000" b="1" dirty="0" smtClean="0"/>
              <a:t>“</a:t>
            </a:r>
            <a:r>
              <a:rPr lang="ru-RU" sz="2000" b="1" dirty="0" err="1" smtClean="0"/>
              <a:t>Сяляне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нашы</a:t>
            </a:r>
            <a:r>
              <a:rPr lang="ru-RU" sz="2000" b="1" dirty="0" smtClean="0"/>
              <a:t> – люд добры, </a:t>
            </a:r>
            <a:r>
              <a:rPr lang="ru-RU" sz="2000" b="1" dirty="0" err="1" smtClean="0"/>
              <a:t>лагодны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працав</a:t>
            </a:r>
            <a:r>
              <a:rPr lang="en-US" sz="2000" b="1" dirty="0" err="1" smtClean="0"/>
              <a:t>i</a:t>
            </a:r>
            <a:r>
              <a:rPr lang="ru-RU" sz="2000" b="1" dirty="0" smtClean="0"/>
              <a:t>ты, </a:t>
            </a:r>
            <a:r>
              <a:rPr lang="ru-RU" sz="2000" b="1" dirty="0" err="1" smtClean="0"/>
              <a:t>прыстойны</a:t>
            </a:r>
            <a:r>
              <a:rPr lang="ru-RU" sz="2000" b="1" dirty="0" smtClean="0"/>
              <a:t> – пав</a:t>
            </a:r>
            <a:r>
              <a:rPr lang="en-US" sz="2000" b="1" dirty="0" err="1" smtClean="0"/>
              <a:t>i</a:t>
            </a:r>
            <a:r>
              <a:rPr lang="ru-RU" sz="2000" b="1" dirty="0" err="1" smtClean="0"/>
              <a:t>нны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ўзбуджаць</a:t>
            </a:r>
            <a:r>
              <a:rPr lang="ru-RU" sz="2000" b="1" dirty="0" smtClean="0"/>
              <a:t> у нас </a:t>
            </a:r>
            <a:r>
              <a:rPr lang="ru-RU" sz="2000" b="1" dirty="0" err="1" smtClean="0"/>
              <a:t>самыя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прых</a:t>
            </a:r>
            <a:r>
              <a:rPr lang="en-US" sz="2000" b="1" dirty="0" err="1" smtClean="0"/>
              <a:t>i</a:t>
            </a:r>
            <a:r>
              <a:rPr lang="ru-RU" sz="2000" b="1" dirty="0" err="1" smtClean="0"/>
              <a:t>льныя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пачуцц</a:t>
            </a:r>
            <a:r>
              <a:rPr lang="en-US" sz="2000" b="1" dirty="0" err="1" smtClean="0"/>
              <a:t>i</a:t>
            </a:r>
            <a:r>
              <a:rPr lang="en-US" sz="2000" b="1" dirty="0" smtClean="0"/>
              <a:t>. </a:t>
            </a:r>
            <a:r>
              <a:rPr lang="ru-RU" sz="2000" b="1" dirty="0" smtClean="0"/>
              <a:t>З </a:t>
            </a:r>
            <a:r>
              <a:rPr lang="en-US" sz="2000" b="1" dirty="0" err="1" smtClean="0"/>
              <a:t>i</a:t>
            </a:r>
            <a:r>
              <a:rPr lang="ru-RU" sz="2000" b="1" dirty="0" smtClean="0"/>
              <a:t>м</a:t>
            </a:r>
            <a:r>
              <a:rPr lang="en-US" sz="2000" b="1" dirty="0" err="1" smtClean="0"/>
              <a:t>i</a:t>
            </a:r>
            <a:r>
              <a:rPr lang="en-US" sz="2000" b="1" dirty="0" smtClean="0"/>
              <a:t> </a:t>
            </a:r>
            <a:r>
              <a:rPr lang="ru-RU" sz="2000" b="1" dirty="0" smtClean="0"/>
              <a:t>мы </a:t>
            </a:r>
            <a:r>
              <a:rPr lang="ru-RU" sz="2000" b="1" dirty="0" err="1" smtClean="0"/>
              <a:t>можам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быць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шчасл</a:t>
            </a:r>
            <a:r>
              <a:rPr lang="en-US" sz="2000" b="1" dirty="0" err="1" smtClean="0"/>
              <a:t>i</a:t>
            </a:r>
            <a:r>
              <a:rPr lang="ru-RU" sz="2000" b="1" dirty="0" smtClean="0"/>
              <a:t>выя». </a:t>
            </a:r>
          </a:p>
          <a:p>
            <a:r>
              <a:rPr lang="ru-RU" sz="2000" b="1" dirty="0"/>
              <a:t>	</a:t>
            </a:r>
            <a:r>
              <a:rPr lang="ru-RU" sz="2000" b="1" dirty="0" smtClean="0"/>
              <a:t>		Ян </a:t>
            </a:r>
            <a:r>
              <a:rPr lang="ru-RU" sz="2000" b="1" dirty="0" err="1" smtClean="0"/>
              <a:t>Чачот</a:t>
            </a:r>
            <a:r>
              <a:rPr lang="ru-RU" sz="2000" b="1" dirty="0" smtClean="0"/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82639" y="368135"/>
            <a:ext cx="628204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«Отношение белорусского населения к польским хозяевам недоброжелательное, а вернее плохое» </a:t>
            </a:r>
          </a:p>
          <a:p>
            <a:r>
              <a:rPr lang="ru-RU" sz="2000" b="1" dirty="0" smtClean="0"/>
              <a:t>				«</a:t>
            </a:r>
            <a:r>
              <a:rPr lang="en-US" sz="2000" b="1" dirty="0" err="1" smtClean="0"/>
              <a:t>Glos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Narodu</a:t>
            </a:r>
            <a:r>
              <a:rPr lang="ru-RU" sz="2000" b="1" dirty="0" smtClean="0"/>
              <a:t>» 1918 г.</a:t>
            </a:r>
            <a:endParaRPr lang="ru-RU" sz="2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0634" y="2577705"/>
            <a:ext cx="378822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“</a:t>
            </a:r>
            <a:r>
              <a:rPr lang="ru-RU" sz="2000" b="1" dirty="0" err="1" smtClean="0"/>
              <a:t>Беларускi</a:t>
            </a:r>
            <a:r>
              <a:rPr lang="ru-RU" sz="2000" b="1" dirty="0" smtClean="0"/>
              <a:t> народ на </a:t>
            </a:r>
            <a:r>
              <a:rPr lang="ru-RU" sz="2000" b="1" dirty="0" err="1" smtClean="0"/>
              <a:t>дзiва</a:t>
            </a:r>
            <a:r>
              <a:rPr lang="ru-RU" sz="2000" b="1" dirty="0" smtClean="0"/>
              <a:t> добры i </a:t>
            </a:r>
            <a:r>
              <a:rPr lang="ru-RU" sz="2000" b="1" dirty="0" err="1" smtClean="0"/>
              <a:t>спакойны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Гэта</a:t>
            </a:r>
            <a:r>
              <a:rPr lang="ru-RU" sz="2000" b="1" dirty="0" smtClean="0"/>
              <a:t> той </a:t>
            </a:r>
            <a:r>
              <a:rPr lang="ru-RU" sz="2000" b="1" dirty="0" err="1" smtClean="0"/>
              <a:t>матэрыял</a:t>
            </a:r>
            <a:r>
              <a:rPr lang="ru-RU" sz="2000" b="1" dirty="0" smtClean="0"/>
              <a:t>, з </a:t>
            </a:r>
            <a:r>
              <a:rPr lang="ru-RU" sz="2000" b="1" dirty="0" err="1" smtClean="0"/>
              <a:t>якога</a:t>
            </a:r>
            <a:r>
              <a:rPr lang="ru-RU" sz="2000" b="1" dirty="0" smtClean="0"/>
              <a:t> любы разумны </a:t>
            </a:r>
            <a:r>
              <a:rPr lang="ru-RU" sz="2000" b="1" dirty="0" err="1" smtClean="0"/>
              <a:t>ўрад</a:t>
            </a:r>
            <a:r>
              <a:rPr lang="ru-RU" sz="2000" b="1" dirty="0" smtClean="0"/>
              <a:t> мог бы </a:t>
            </a:r>
            <a:r>
              <a:rPr lang="ru-RU" sz="2000" b="1" dirty="0" err="1" smtClean="0"/>
              <a:t>зрабiць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усё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што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пажадаў</a:t>
            </a:r>
            <a:r>
              <a:rPr lang="ru-RU" sz="2000" b="1" dirty="0" smtClean="0"/>
              <a:t> бы». </a:t>
            </a:r>
          </a:p>
          <a:p>
            <a:r>
              <a:rPr lang="ru-RU" sz="2000" b="1" dirty="0"/>
              <a:t>	</a:t>
            </a:r>
            <a:r>
              <a:rPr lang="ru-RU" sz="2000" b="1" dirty="0" smtClean="0"/>
              <a:t>	</a:t>
            </a:r>
          </a:p>
          <a:p>
            <a:pPr algn="r"/>
            <a:r>
              <a:rPr lang="ru-RU" sz="2000" b="1" dirty="0" smtClean="0"/>
              <a:t>18</a:t>
            </a:r>
            <a:r>
              <a:rPr lang="pl-PL" sz="2000" b="1" dirty="0" smtClean="0"/>
              <a:t>80-ыя гады</a:t>
            </a:r>
            <a:r>
              <a:rPr lang="ru-RU" sz="2000" b="1" dirty="0" smtClean="0"/>
              <a:t>.</a:t>
            </a:r>
            <a:r>
              <a:rPr lang="pl-PL" sz="2000" b="1" dirty="0" smtClean="0"/>
              <a:t> “Dziennik Poznanski”</a:t>
            </a:r>
            <a:r>
              <a:rPr lang="pl-PL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82639" y="1700542"/>
            <a:ext cx="674640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/>
              <a:t>«На пограничье Минской и Могилевской губерний темная толпа, рекрутированная из местных политизированных крестьян, напала на фольварк, принадлежащий пану </a:t>
            </a:r>
            <a:r>
              <a:rPr lang="ru-RU" sz="2000" b="1" dirty="0" err="1" smtClean="0"/>
              <a:t>Камеровскому</a:t>
            </a:r>
            <a:r>
              <a:rPr lang="ru-RU" sz="2000" b="1" dirty="0" smtClean="0"/>
              <a:t>, убила хозяина и гостившего там художника </a:t>
            </a:r>
            <a:r>
              <a:rPr lang="ru-RU" sz="2000" b="1" dirty="0" err="1" smtClean="0"/>
              <a:t>Якубантиса</a:t>
            </a:r>
            <a:r>
              <a:rPr lang="ru-RU" sz="2000" b="1" dirty="0" smtClean="0"/>
              <a:t>, отрубили своим жертвам головы»</a:t>
            </a:r>
          </a:p>
          <a:p>
            <a:pPr algn="just"/>
            <a:r>
              <a:rPr lang="ru-RU" sz="2000" b="1" dirty="0" smtClean="0"/>
              <a:t>		</a:t>
            </a:r>
            <a:r>
              <a:rPr lang="ru-RU" sz="2000" b="1" dirty="0"/>
              <a:t>	</a:t>
            </a:r>
            <a:r>
              <a:rPr lang="ru-RU" sz="2000" b="1" dirty="0" smtClean="0"/>
              <a:t>	«</a:t>
            </a:r>
            <a:r>
              <a:rPr lang="en-US" sz="2000" b="1" dirty="0" err="1" smtClean="0"/>
              <a:t>Kurjer</a:t>
            </a:r>
            <a:r>
              <a:rPr lang="en-US" sz="2000" b="1" dirty="0" smtClean="0"/>
              <a:t> P</a:t>
            </a:r>
            <a:r>
              <a:rPr lang="ru-RU" sz="2000" b="1" dirty="0"/>
              <a:t>о</a:t>
            </a:r>
            <a:r>
              <a:rPr lang="en-US" sz="2000" b="1" dirty="0" err="1" smtClean="0"/>
              <a:t>lski</a:t>
            </a:r>
            <a:r>
              <a:rPr lang="ru-RU" sz="2000" b="1" dirty="0" smtClean="0"/>
              <a:t>»</a:t>
            </a:r>
            <a:r>
              <a:rPr lang="en-US" sz="2000" b="1" dirty="0" smtClean="0"/>
              <a:t> 1918 </a:t>
            </a:r>
            <a:r>
              <a:rPr lang="ru-RU" sz="2000" b="1" dirty="0" smtClean="0"/>
              <a:t>г.</a:t>
            </a:r>
            <a:endParaRPr lang="ru-RU" sz="2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82639" y="3956278"/>
            <a:ext cx="662643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/>
              <a:t>«</a:t>
            </a:r>
            <a:r>
              <a:rPr lang="ru-RU" sz="2000" b="1" dirty="0" err="1" smtClean="0"/>
              <a:t>Польскость</a:t>
            </a:r>
            <a:r>
              <a:rPr lang="ru-RU" sz="2000" b="1" dirty="0" smtClean="0"/>
              <a:t>, которую не смогли задушить … Муравьев … и другие преследователи нашего народа гибнет сегодня от рук диких большевистских орд … Поляки всех слоев уничтожаются самыми зверскими способами … а тех кому даруют жизнь, отвозят в специально созданные для этих целей концентрационные лагеря … Достояние культурной работы целых веков гибнет в пламени огня»</a:t>
            </a:r>
          </a:p>
          <a:p>
            <a:pPr algn="just"/>
            <a:r>
              <a:rPr lang="ru-RU" sz="2000" b="1" dirty="0"/>
              <a:t>	</a:t>
            </a:r>
            <a:r>
              <a:rPr lang="ru-RU" sz="2000" b="1" dirty="0" smtClean="0"/>
              <a:t>				«</a:t>
            </a:r>
            <a:r>
              <a:rPr lang="en-US" sz="2000" b="1" dirty="0" err="1" smtClean="0"/>
              <a:t>Czas</a:t>
            </a:r>
            <a:r>
              <a:rPr lang="ru-RU" sz="2000" b="1" dirty="0" smtClean="0"/>
              <a:t>»</a:t>
            </a:r>
            <a:r>
              <a:rPr lang="en-US" sz="2000" b="1" dirty="0" smtClean="0"/>
              <a:t> 1918</a:t>
            </a:r>
            <a:r>
              <a:rPr lang="ru-RU" sz="2000" b="1" dirty="0" smtClean="0"/>
              <a:t> г.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255073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343222" y="833643"/>
            <a:ext cx="46177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Семейный портрет </a:t>
            </a:r>
            <a:r>
              <a:rPr lang="ru-RU" sz="2400" dirty="0" err="1" smtClean="0"/>
              <a:t>Прозоров</a:t>
            </a:r>
            <a:r>
              <a:rPr lang="ru-RU" sz="2400" dirty="0" smtClean="0"/>
              <a:t>, </a:t>
            </a:r>
            <a:endParaRPr lang="en-US" sz="2400" dirty="0" smtClean="0"/>
          </a:p>
          <a:p>
            <a:pPr algn="ctr"/>
            <a:r>
              <a:rPr lang="ru-RU" sz="2400" dirty="0" smtClean="0"/>
              <a:t>автор - Франциск </a:t>
            </a:r>
            <a:r>
              <a:rPr lang="ru-RU" sz="2400" dirty="0" err="1" smtClean="0"/>
              <a:t>Смуглевич</a:t>
            </a:r>
            <a:r>
              <a:rPr lang="en-US" sz="2400" dirty="0" smtClean="0"/>
              <a:t> (</a:t>
            </a:r>
            <a:r>
              <a:rPr lang="ru-RU" sz="2400" dirty="0" smtClean="0"/>
              <a:t>1789 г.</a:t>
            </a:r>
            <a:r>
              <a:rPr lang="en-US" sz="2400" dirty="0" smtClean="0"/>
              <a:t>)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509" y="142905"/>
            <a:ext cx="5202683" cy="65310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2020" y="2347417"/>
            <a:ext cx="3682650" cy="422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595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38" y="112753"/>
            <a:ext cx="5619750" cy="416242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114962" y="762391"/>
            <a:ext cx="40217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err="1" smtClean="0"/>
              <a:t>Карціна</a:t>
            </a:r>
            <a:r>
              <a:rPr lang="ru-RU" sz="2000" b="1" dirty="0" smtClean="0"/>
              <a:t> «</a:t>
            </a:r>
            <a:r>
              <a:rPr lang="ru-RU" sz="2000" b="1" dirty="0" err="1" smtClean="0"/>
              <a:t>Мільён</a:t>
            </a:r>
            <a:r>
              <a:rPr lang="ru-RU" sz="2000" b="1" dirty="0" smtClean="0"/>
              <a:t> злотых на волю»</a:t>
            </a:r>
          </a:p>
          <a:p>
            <a:r>
              <a:rPr lang="ru-RU" sz="2000" b="1" dirty="0" smtClean="0"/>
              <a:t>Мастак Анатоль </a:t>
            </a:r>
            <a:r>
              <a:rPr lang="ru-RU" sz="2000" b="1" dirty="0" err="1" smtClean="0"/>
              <a:t>Жалудко</a:t>
            </a:r>
            <a:r>
              <a:rPr lang="ru-RU" sz="2000" b="1" dirty="0" smtClean="0"/>
              <a:t> </a:t>
            </a:r>
            <a:endParaRPr lang="ru-RU" sz="20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187" y="4393931"/>
            <a:ext cx="7992813" cy="228000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97922" y="4887600"/>
            <a:ext cx="37921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Jelski A. Zarys obyczajów szlachty w zestawieniu z ekonomiką i dolą ludu. Kraków, 1898 T. II. S. 328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8742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189" y="2243075"/>
            <a:ext cx="6858000" cy="42481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52" y="158970"/>
            <a:ext cx="5913914" cy="367845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97587" y="4491243"/>
            <a:ext cx="27537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Худ. Игнатий Врублевский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0574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31" y="709609"/>
            <a:ext cx="11800114" cy="424988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66899" y="5643150"/>
            <a:ext cx="104146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Хойники, усадьба </a:t>
            </a:r>
            <a:r>
              <a:rPr lang="ru-RU" sz="2800" dirty="0" err="1" smtClean="0"/>
              <a:t>Прозоров</a:t>
            </a:r>
            <a:r>
              <a:rPr lang="ru-RU" sz="2800" dirty="0" smtClean="0"/>
              <a:t>. Худ. Игнатий Врублевский (1897)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967000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50026" y="225631"/>
            <a:ext cx="10248405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«дворец имел интерьер, разделенный на два тракта. При фронтальном портике помещался вестибюль с кафельными печами, огромным камином и винтовой лестницей, ведущей на 2-й этаж. Пол холла был застлан коврами, на стенах же висели трофеи и картины на охотничью тематику. В качестве меблировки выступала мягкая мебель. Входные двери должны были быть изготовлены из красного дерева с богатой интарсией…</a:t>
            </a:r>
          </a:p>
          <a:p>
            <a:r>
              <a:rPr lang="ru-RU" sz="2400" b="1" dirty="0" smtClean="0"/>
              <a:t>За дворцом тянулся старосветский парк площадью около 0,5 га, полный старых лип, дубов, грабов, платанов, пирамидальных и итальянских тополей, со множеством декоративных кустов. Костяк сада образовывали аллеи, выходящие от углов дома и заключающие четырехугольник. Его середину занимал живописный прудок с округлым островком, на котором росли деревья» (</a:t>
            </a:r>
            <a:r>
              <a:rPr lang="ru-RU" sz="2400" b="1" i="1" u="sng" dirty="0" smtClean="0"/>
              <a:t>перевод с польского</a:t>
            </a:r>
            <a:r>
              <a:rPr lang="ru-RU" sz="2400" b="1" dirty="0" smtClean="0"/>
              <a:t>).</a:t>
            </a:r>
          </a:p>
          <a:p>
            <a:endParaRPr lang="ru-RU" sz="2400" b="1" dirty="0"/>
          </a:p>
          <a:p>
            <a:pPr algn="r"/>
            <a:r>
              <a:rPr lang="ru-RU" sz="2400" b="1" dirty="0" smtClean="0"/>
              <a:t>Роман </a:t>
            </a:r>
            <a:r>
              <a:rPr lang="ru-RU" sz="2400" b="1" dirty="0" err="1" smtClean="0"/>
              <a:t>Афтанази</a:t>
            </a:r>
            <a:r>
              <a:rPr lang="ru-RU" sz="2400" b="1" dirty="0" smtClean="0"/>
              <a:t> </a:t>
            </a:r>
            <a:r>
              <a:rPr lang="en-US" sz="2400" dirty="0"/>
              <a:t>«</a:t>
            </a:r>
            <a:r>
              <a:rPr lang="en-US" sz="2400" dirty="0" err="1"/>
              <a:t>Dzieje</a:t>
            </a:r>
            <a:r>
              <a:rPr lang="en-US" sz="2400" dirty="0"/>
              <a:t> </a:t>
            </a:r>
            <a:r>
              <a:rPr lang="en-US" sz="2400" dirty="0" err="1"/>
              <a:t>rezydencji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dawnych</a:t>
            </a:r>
            <a:r>
              <a:rPr lang="en-US" sz="2400" dirty="0"/>
              <a:t> </a:t>
            </a:r>
            <a:r>
              <a:rPr lang="en-US" sz="2400" dirty="0" err="1"/>
              <a:t>kresach</a:t>
            </a:r>
            <a:r>
              <a:rPr lang="en-US" sz="2400" dirty="0"/>
              <a:t> </a:t>
            </a:r>
            <a:r>
              <a:rPr lang="en-US" sz="2400" dirty="0" err="1"/>
              <a:t>Rzeczpospolitej</a:t>
            </a:r>
            <a:r>
              <a:rPr lang="en-US" sz="2400" dirty="0"/>
              <a:t>» («</a:t>
            </a:r>
            <a:r>
              <a:rPr lang="ru-RU" sz="2400" dirty="0"/>
              <a:t>История резиденций на давних окраинах Речи </a:t>
            </a:r>
            <a:r>
              <a:rPr lang="ru-RU" sz="2400" dirty="0" err="1"/>
              <a:t>Посполитой</a:t>
            </a:r>
            <a:r>
              <a:rPr lang="ru-RU" sz="2400" dirty="0" smtClean="0"/>
              <a:t>») </a:t>
            </a:r>
            <a:r>
              <a:rPr lang="pl-PL" sz="2400" dirty="0" smtClean="0"/>
              <a:t>T. 11. Województwo kijowskie oraz uzupełnienia do tomów 1-10. — 787 s.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958284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9392" y="3820858"/>
            <a:ext cx="10972799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Два вида «</a:t>
            </a:r>
            <a:r>
              <a:rPr lang="ru-RU" sz="2000" b="1" i="1" dirty="0" err="1" smtClean="0"/>
              <a:t>польскости</a:t>
            </a:r>
            <a:r>
              <a:rPr lang="ru-RU" sz="2000" b="1" i="1" dirty="0" smtClean="0"/>
              <a:t>» (костельная и этническую) …</a:t>
            </a:r>
            <a:r>
              <a:rPr lang="en-US" sz="2000" b="1" i="1" dirty="0" smtClean="0"/>
              <a:t> </a:t>
            </a:r>
            <a:r>
              <a:rPr lang="ru-RU" sz="2000" b="1" i="1" dirty="0" smtClean="0"/>
              <a:t>Причем «</a:t>
            </a:r>
            <a:r>
              <a:rPr lang="ru-RU" sz="2000" b="1" i="1" dirty="0" err="1" smtClean="0"/>
              <a:t>польскость</a:t>
            </a:r>
            <a:r>
              <a:rPr lang="ru-RU" sz="2000" b="1" i="1" dirty="0" smtClean="0"/>
              <a:t>» в принципе </a:t>
            </a:r>
          </a:p>
          <a:p>
            <a:r>
              <a:rPr lang="ru-RU" sz="2000" b="1" i="1" dirty="0" smtClean="0"/>
              <a:t>вовсе не означала обязательного владения языком, наличия элементов этнической </a:t>
            </a:r>
          </a:p>
          <a:p>
            <a:r>
              <a:rPr lang="ru-RU" sz="2000" b="1" i="1" dirty="0" smtClean="0"/>
              <a:t>бытовой культуры, а также вообще осознания «национальной» принадлежности к данному этносу</a:t>
            </a:r>
            <a:r>
              <a:rPr lang="ru-RU" sz="2000" b="1" i="1" dirty="0"/>
              <a:t>. Для них «</a:t>
            </a:r>
            <a:r>
              <a:rPr lang="ru-RU" sz="2000" b="1" i="1" dirty="0" err="1"/>
              <a:t>польскость</a:t>
            </a:r>
            <a:r>
              <a:rPr lang="ru-RU" sz="2000" b="1" i="1" dirty="0"/>
              <a:t>» практически всегда ограничивалась отождествлением с конфессией.</a:t>
            </a:r>
            <a:endParaRPr lang="ru-RU" sz="2000" b="1" i="1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31916" y="225632"/>
            <a:ext cx="909649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Белорусский историк Павел Литвинов выделяет 4 группы  «поляков»</a:t>
            </a:r>
            <a:r>
              <a:rPr lang="en-US" sz="2400" b="1" dirty="0" smtClean="0"/>
              <a:t> </a:t>
            </a:r>
            <a:r>
              <a:rPr lang="ru-RU" sz="2400" b="1" dirty="0" smtClean="0"/>
              <a:t>и два вида </a:t>
            </a:r>
            <a:r>
              <a:rPr lang="ru-RU" sz="2400" b="1" dirty="0" err="1" smtClean="0"/>
              <a:t>польскости</a:t>
            </a:r>
            <a:r>
              <a:rPr lang="ru-RU" sz="2400" b="1" dirty="0" smtClean="0"/>
              <a:t> на территории восточного Полесья: </a:t>
            </a:r>
          </a:p>
          <a:p>
            <a:endParaRPr lang="ru-RU" sz="2400" dirty="0" smtClean="0"/>
          </a:p>
          <a:p>
            <a:r>
              <a:rPr lang="ru-RU" sz="2400" dirty="0" smtClean="0"/>
              <a:t>1. Потомки ополяченной белорусской шляхты.</a:t>
            </a:r>
          </a:p>
          <a:p>
            <a:r>
              <a:rPr lang="ru-RU" sz="2400" dirty="0" smtClean="0"/>
              <a:t>2. Потомки этнической польской шляхты.</a:t>
            </a:r>
          </a:p>
          <a:p>
            <a:r>
              <a:rPr lang="ru-RU" sz="2400" dirty="0" smtClean="0"/>
              <a:t>3. Польские колонисты из </a:t>
            </a:r>
            <a:r>
              <a:rPr lang="ru-RU" sz="2400" dirty="0" err="1" smtClean="0"/>
              <a:t>Мазовии</a:t>
            </a:r>
            <a:r>
              <a:rPr lang="ru-RU" sz="2400" dirty="0" smtClean="0"/>
              <a:t> и Волыни (</a:t>
            </a:r>
            <a:r>
              <a:rPr lang="ru-RU" sz="2400" dirty="0" err="1" smtClean="0"/>
              <a:t>мазуры</a:t>
            </a:r>
            <a:r>
              <a:rPr lang="ru-RU" sz="2400" dirty="0" smtClean="0"/>
              <a:t>, </a:t>
            </a:r>
            <a:r>
              <a:rPr lang="ru-RU" sz="2400" dirty="0" err="1" smtClean="0"/>
              <a:t>будники</a:t>
            </a:r>
            <a:r>
              <a:rPr lang="ru-RU" sz="2400" dirty="0" smtClean="0"/>
              <a:t>).</a:t>
            </a:r>
          </a:p>
          <a:p>
            <a:r>
              <a:rPr lang="ru-RU" sz="2400" dirty="0" smtClean="0"/>
              <a:t>4. Батраки и служащие в бывших помещичьих имениях, завербованные преимущественно среди этнических поляков.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47408" y="5584813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u="sng" dirty="0" smtClean="0"/>
              <a:t>Для них «</a:t>
            </a:r>
            <a:r>
              <a:rPr lang="ru-RU" sz="2000" b="1" u="sng" dirty="0" err="1" smtClean="0"/>
              <a:t>польскость</a:t>
            </a:r>
            <a:r>
              <a:rPr lang="ru-RU" sz="2000" b="1" u="sng" dirty="0" smtClean="0"/>
              <a:t>» практически всегда ограничивалась отождествлением с конфессией.</a:t>
            </a:r>
            <a:endParaRPr lang="ru-RU" sz="2000" b="1" u="sng" dirty="0"/>
          </a:p>
        </p:txBody>
      </p:sp>
    </p:spTree>
    <p:extLst>
      <p:ext uri="{BB962C8B-B14F-4D97-AF65-F5344CB8AC3E}">
        <p14:creationId xmlns:p14="http://schemas.microsoft.com/office/powerpoint/2010/main" val="1120221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1283" y="688769"/>
            <a:ext cx="10010899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Пути переселения поляков на территорию Беларуси: </a:t>
            </a:r>
          </a:p>
          <a:p>
            <a:pPr algn="just"/>
            <a:endParaRPr lang="ru-RU" sz="2400" dirty="0" smtClean="0"/>
          </a:p>
          <a:p>
            <a:pPr algn="just"/>
            <a:r>
              <a:rPr lang="ru-RU" sz="2400" dirty="0" smtClean="0"/>
              <a:t>1) </a:t>
            </a:r>
            <a:r>
              <a:rPr lang="ru-RU" sz="2400" i="1" u="sng" dirty="0" smtClean="0"/>
              <a:t>Собственно из </a:t>
            </a:r>
            <a:r>
              <a:rPr lang="ru-RU" sz="2400" i="1" u="sng" dirty="0"/>
              <a:t>П</a:t>
            </a:r>
            <a:r>
              <a:rPr lang="ru-RU" sz="2400" i="1" u="sng" dirty="0" smtClean="0"/>
              <a:t>ольши</a:t>
            </a:r>
          </a:p>
          <a:p>
            <a:pPr algn="just"/>
            <a:endParaRPr lang="ru-RU" sz="2400" dirty="0" smtClean="0"/>
          </a:p>
          <a:p>
            <a:pPr algn="just"/>
            <a:r>
              <a:rPr lang="ru-RU" sz="2400" dirty="0" smtClean="0"/>
              <a:t>2) </a:t>
            </a:r>
            <a:r>
              <a:rPr lang="ru-RU" sz="2400" i="1" u="sng" dirty="0" smtClean="0"/>
              <a:t>Из Украины </a:t>
            </a:r>
          </a:p>
          <a:p>
            <a:pPr algn="just"/>
            <a:r>
              <a:rPr lang="ru-RU" sz="2400" dirty="0" smtClean="0"/>
              <a:t>«Достоверно известно о переселении с территории Украины польского населения </a:t>
            </a:r>
            <a:r>
              <a:rPr lang="ru-RU" sz="2400" dirty="0" err="1" smtClean="0"/>
              <a:t>Грушевки</a:t>
            </a:r>
            <a:r>
              <a:rPr lang="ru-RU" sz="2400" dirty="0" smtClean="0"/>
              <a:t>, а также поляков, проживавших в </a:t>
            </a:r>
            <a:r>
              <a:rPr lang="ru-RU" sz="2400" dirty="0" err="1" smtClean="0"/>
              <a:t>Хатковском</a:t>
            </a:r>
            <a:r>
              <a:rPr lang="ru-RU" sz="2400" dirty="0" smtClean="0"/>
              <a:t> с/с </a:t>
            </a:r>
            <a:r>
              <a:rPr lang="ru-RU" sz="2400" dirty="0" err="1" smtClean="0"/>
              <a:t>Наровлянского</a:t>
            </a:r>
            <a:r>
              <a:rPr lang="ru-RU" sz="2400" dirty="0" smtClean="0"/>
              <a:t> района. При этом разговаривали они на смешанном украинско-белорусском диалекте с преобладанием украинской составляющей. Переселялись поляки (потомки чиншевой шляхты) преимущественно с территории </a:t>
            </a:r>
            <a:r>
              <a:rPr lang="ru-RU" sz="2400" dirty="0" err="1" smtClean="0"/>
              <a:t>Житомирщины</a:t>
            </a:r>
            <a:r>
              <a:rPr lang="ru-RU" sz="2400" dirty="0" smtClean="0"/>
              <a:t> и Волыни».   			</a:t>
            </a:r>
          </a:p>
          <a:p>
            <a:pPr algn="just"/>
            <a:r>
              <a:rPr lang="ru-RU" sz="2400" dirty="0"/>
              <a:t>	</a:t>
            </a:r>
            <a:r>
              <a:rPr lang="ru-RU" sz="2400" dirty="0" smtClean="0"/>
              <a:t>						П. Литвинов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114656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773" y="1549073"/>
            <a:ext cx="7659308" cy="267854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096" y="145990"/>
            <a:ext cx="6095699" cy="24382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96" y="4108863"/>
            <a:ext cx="8033464" cy="258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4997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631</Words>
  <Application>Microsoft Office PowerPoint</Application>
  <PresentationFormat>Широкоэкранный</PresentationFormat>
  <Paragraphs>44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RePack by Diakov</cp:lastModifiedBy>
  <cp:revision>37</cp:revision>
  <dcterms:created xsi:type="dcterms:W3CDTF">2018-03-02T05:27:57Z</dcterms:created>
  <dcterms:modified xsi:type="dcterms:W3CDTF">2018-03-02T18:22:59Z</dcterms:modified>
</cp:coreProperties>
</file>