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56" r:id="rId4"/>
    <p:sldId id="266" r:id="rId5"/>
    <p:sldId id="267" r:id="rId6"/>
    <p:sldId id="268" r:id="rId7"/>
    <p:sldId id="269" r:id="rId8"/>
    <p:sldId id="257" r:id="rId9"/>
    <p:sldId id="258" r:id="rId10"/>
    <p:sldId id="265" r:id="rId11"/>
    <p:sldId id="261" r:id="rId12"/>
    <p:sldId id="262" r:id="rId13"/>
    <p:sldId id="263" r:id="rId14"/>
    <p:sldId id="259" r:id="rId15"/>
    <p:sldId id="276" r:id="rId16"/>
    <p:sldId id="270" r:id="rId17"/>
    <p:sldId id="271" r:id="rId18"/>
    <p:sldId id="272" r:id="rId19"/>
    <p:sldId id="273" r:id="rId20"/>
    <p:sldId id="274" r:id="rId21"/>
    <p:sldId id="277" r:id="rId22"/>
    <p:sldId id="27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35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1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4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6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0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2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6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84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4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1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5C08A-C07F-4B5E-96D4-6A844D75309D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AE0F-FC8D-4ADA-8CBA-21054968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5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Двор-Городище – имение </a:t>
            </a:r>
            <a:r>
              <a:rPr lang="ru-RU" b="1" dirty="0" err="1" smtClean="0"/>
              <a:t>Вишневецких</a:t>
            </a:r>
            <a:r>
              <a:rPr lang="ru-RU" b="1" dirty="0" smtClean="0"/>
              <a:t>-Патонов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870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694" y="261257"/>
            <a:ext cx="6958940" cy="5219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9435" y="5715000"/>
            <a:ext cx="841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Усадьба (ранее замок) Вишневец — главная резиденция угасшего в XVIII веке княжеского рода </a:t>
            </a:r>
            <a:r>
              <a:rPr lang="ru-RU" dirty="0" err="1"/>
              <a:t>Вишневецких</a:t>
            </a:r>
            <a:r>
              <a:rPr lang="ru-RU" dirty="0"/>
              <a:t> в посёлке Вишневец Тернопольской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64446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7" y="172191"/>
            <a:ext cx="8661070" cy="64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8" y="131821"/>
            <a:ext cx="4762007" cy="6449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74524" y="952396"/>
            <a:ext cx="5999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Остатки стены замка </a:t>
            </a:r>
            <a:r>
              <a:rPr lang="ru-RU" sz="2000" dirty="0" err="1" smtClean="0"/>
              <a:t>Вишневецких</a:t>
            </a:r>
            <a:r>
              <a:rPr lang="ru-RU" sz="2000" dirty="0" smtClean="0"/>
              <a:t> фото нач</a:t>
            </a:r>
            <a:r>
              <a:rPr lang="ru-RU" sz="2000" dirty="0"/>
              <a:t>. 20 века </a:t>
            </a:r>
            <a:endParaRPr lang="ru-RU" sz="2000" dirty="0" smtClean="0"/>
          </a:p>
          <a:p>
            <a:r>
              <a:rPr lang="ru-RU" sz="2000" dirty="0" smtClean="0"/>
              <a:t>из семейного архива Афонских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905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37" y="226997"/>
            <a:ext cx="5565211" cy="5046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91" y="226997"/>
            <a:ext cx="5221274" cy="50604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0535" y="5714402"/>
            <a:ext cx="3083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Состояние таблички в 2015 г.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66820" y="5714402"/>
            <a:ext cx="3083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Состояние таблички в </a:t>
            </a:r>
            <a:r>
              <a:rPr lang="ru-RU" dirty="0" smtClean="0"/>
              <a:t>2017 </a:t>
            </a:r>
            <a:r>
              <a:rPr lang="ru-RU" dirty="0"/>
              <a:t>г. </a:t>
            </a:r>
          </a:p>
        </p:txBody>
      </p:sp>
    </p:spTree>
    <p:extLst>
      <p:ext uri="{BB962C8B-B14F-4D97-AF65-F5344CB8AC3E}">
        <p14:creationId xmlns:p14="http://schemas.microsoft.com/office/powerpoint/2010/main" val="354473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" y="1980606"/>
            <a:ext cx="3541933" cy="46878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46756"/>
            <a:ext cx="3811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Евгений </a:t>
            </a:r>
            <a:r>
              <a:rPr lang="ru-RU" dirty="0" err="1" smtClean="0"/>
              <a:t>Оскарович</a:t>
            </a:r>
            <a:r>
              <a:rPr lang="ru-RU" dirty="0" smtClean="0"/>
              <a:t> Патон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учёный-механик и инженер, работавший в области сварки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979" y="2189559"/>
            <a:ext cx="8270977" cy="28951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18651" y="5958170"/>
            <a:ext cx="261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Мост имени Е. О. Патона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18651" y="6299126"/>
            <a:ext cx="238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Построен в 1953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23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5653" y="510640"/>
            <a:ext cx="98565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Мать </a:t>
            </a:r>
            <a:r>
              <a:rPr lang="ru-RU" dirty="0"/>
              <a:t>недолго пробыла с нами в Штутгарте: ей пришлось по делам уехать в Россию, что-то улаживать и как-то распутывать </a:t>
            </a:r>
            <a:r>
              <a:rPr lang="ru-RU" b="1" dirty="0">
                <a:solidFill>
                  <a:srgbClr val="FF0000"/>
                </a:solidFill>
              </a:rPr>
              <a:t>бесконечные неурядицы с имением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Осенью 1888 года я поступил на инженерно-строительный факультет Дрезденского политехнического института.</a:t>
            </a:r>
          </a:p>
          <a:p>
            <a:endParaRPr lang="ru-RU" dirty="0"/>
          </a:p>
          <a:p>
            <a:r>
              <a:rPr lang="ru-RU" dirty="0" smtClean="0"/>
              <a:t>Последние </a:t>
            </a:r>
            <a:r>
              <a:rPr lang="ru-RU" dirty="0"/>
              <a:t>студенческие каникулы я снова провел в родовом имении матери в Белоруссии. </a:t>
            </a:r>
            <a:r>
              <a:rPr lang="ru-RU" b="1" dirty="0">
                <a:solidFill>
                  <a:srgbClr val="FF0000"/>
                </a:solidFill>
              </a:rPr>
              <a:t>Все запуталось там и шло прахом. Несколько лет подряд мать закладывала и перезакладывала имение, но все глубже увязала в долгах.</a:t>
            </a:r>
            <a:r>
              <a:rPr lang="ru-RU" dirty="0"/>
              <a:t> В полном отчаянии она твердила мне:</a:t>
            </a:r>
          </a:p>
          <a:p>
            <a:r>
              <a:rPr lang="ru-RU" dirty="0"/>
              <a:t>— Я слабая женщина, Евгений, и у меня уже нет сил для этой вечной борьбы. Попытайся хоть ты что-нибудь сделать.</a:t>
            </a:r>
          </a:p>
          <a:p>
            <a:r>
              <a:rPr lang="ru-RU" dirty="0"/>
              <a:t>Я честно пытался помочь матери, ездил в банки, советовался со знающими людьми, но слишком чуждыми и непонятными были для меня все эти хитроумные финансовые комбинации, закладные, купчие, вычисления процентов на проценты. И, ничего не добившись, я сложил оружие.</a:t>
            </a:r>
          </a:p>
          <a:p>
            <a:r>
              <a:rPr lang="ru-RU" dirty="0"/>
              <a:t>— Да, это очень грустно, что </a:t>
            </a:r>
            <a:r>
              <a:rPr lang="ru-RU" b="1" dirty="0">
                <a:solidFill>
                  <a:srgbClr val="FF0000"/>
                </a:solidFill>
              </a:rPr>
              <a:t>имению грозит продажа с молотка</a:t>
            </a:r>
            <a:r>
              <a:rPr lang="ru-RU" dirty="0"/>
              <a:t>, — говорил я матери, — но что я могу поделать</a:t>
            </a:r>
            <a:r>
              <a:rPr lang="ru-RU" dirty="0" smtClean="0"/>
              <a:t>?</a:t>
            </a:r>
            <a:r>
              <a:rPr lang="ru-RU" b="1" i="1" dirty="0"/>
              <a:t> </a:t>
            </a:r>
            <a:endParaRPr lang="ru-RU" b="1" i="1" dirty="0" smtClean="0"/>
          </a:p>
          <a:p>
            <a:endParaRPr lang="ru-RU" b="1" i="1" dirty="0"/>
          </a:p>
          <a:p>
            <a:r>
              <a:rPr lang="ru-RU" b="1" i="1" dirty="0" smtClean="0"/>
              <a:t>Патон </a:t>
            </a:r>
            <a:r>
              <a:rPr lang="ru-RU" b="1" i="1" dirty="0"/>
              <a:t>Е.О. Воспоминания. Литературная запись Ю. </a:t>
            </a:r>
            <a:r>
              <a:rPr lang="ru-RU" b="1" i="1" dirty="0" err="1"/>
              <a:t>Буряковского</a:t>
            </a:r>
            <a:r>
              <a:rPr lang="ru-RU" b="1" i="1" dirty="0"/>
              <a:t>. Киев, 1933. – 322 с</a:t>
            </a:r>
            <a:r>
              <a:rPr lang="ru-RU" b="1" i="1" dirty="0" smtClean="0"/>
              <a:t>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112609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8" y="2327562"/>
            <a:ext cx="5882245" cy="4411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52" y="187034"/>
            <a:ext cx="6416634" cy="48124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6937" y="346755"/>
            <a:ext cx="445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Остатки хозяйственных построек (конюшни) имения Патонов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97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67" y="207819"/>
            <a:ext cx="8661070" cy="64958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574" y="524885"/>
            <a:ext cx="2641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Жилой дом для хозяйственных рабочих </a:t>
            </a:r>
          </a:p>
          <a:p>
            <a:pPr algn="ctr"/>
            <a:r>
              <a:rPr lang="ru-RU" dirty="0" smtClean="0"/>
              <a:t>(прислуги?) </a:t>
            </a:r>
            <a:r>
              <a:rPr lang="ru-RU" dirty="0"/>
              <a:t>имения Патонов</a:t>
            </a:r>
          </a:p>
        </p:txBody>
      </p:sp>
    </p:spTree>
    <p:extLst>
      <p:ext uri="{BB962C8B-B14F-4D97-AF65-F5344CB8AC3E}">
        <p14:creationId xmlns:p14="http://schemas.microsoft.com/office/powerpoint/2010/main" val="922203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" y="124690"/>
            <a:ext cx="8795657" cy="6596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40883" y="1973674"/>
            <a:ext cx="22689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Остатки </a:t>
            </a:r>
            <a:r>
              <a:rPr lang="ru-RU" dirty="0" smtClean="0"/>
              <a:t>погреба в имении Патонов.</a:t>
            </a:r>
          </a:p>
          <a:p>
            <a:pPr algn="ctr"/>
            <a:r>
              <a:rPr lang="ru-RU" dirty="0" smtClean="0"/>
              <a:t>В советское время использовался для хранения яблок. В погребе круглый год сохранялась температура + 4 градуса.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134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48423"/>
            <a:ext cx="8752114" cy="6569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flipH="1">
            <a:off x="9192224" y="1759919"/>
            <a:ext cx="2160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Кирпич с клеймом в виде букв «ЯК» из погреба имения  Патонов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70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6804" y="178732"/>
            <a:ext cx="7613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Предположительно родоначальником рода </a:t>
            </a:r>
            <a:r>
              <a:rPr lang="ru-RU" dirty="0" err="1" smtClean="0"/>
              <a:t>Вишневецких</a:t>
            </a:r>
            <a:r>
              <a:rPr lang="ru-RU" dirty="0" smtClean="0"/>
              <a:t> был сын </a:t>
            </a:r>
          </a:p>
          <a:p>
            <a:pPr algn="ctr"/>
            <a:r>
              <a:rPr lang="ru-RU" dirty="0" smtClean="0"/>
              <a:t>Великого князя Литовского Ольгерда - </a:t>
            </a:r>
            <a:r>
              <a:rPr lang="ru-RU" dirty="0" err="1" smtClean="0"/>
              <a:t>Корибут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95" y="1046252"/>
            <a:ext cx="4251669" cy="4485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58" y="1175656"/>
            <a:ext cx="7063388" cy="42269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4580" y="5845030"/>
            <a:ext cx="5118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Печать </a:t>
            </a:r>
            <a:r>
              <a:rPr lang="ru-RU" dirty="0" err="1"/>
              <a:t>Корибута</a:t>
            </a:r>
            <a:r>
              <a:rPr lang="ru-RU" dirty="0"/>
              <a:t> </a:t>
            </a:r>
            <a:r>
              <a:rPr lang="ru-RU" dirty="0" err="1"/>
              <a:t>Ольгердовича</a:t>
            </a:r>
            <a:r>
              <a:rPr lang="ru-RU" dirty="0"/>
              <a:t>, князя северского </a:t>
            </a:r>
            <a:endParaRPr lang="ru-RU" dirty="0" smtClean="0"/>
          </a:p>
          <a:p>
            <a:pPr algn="ctr"/>
            <a:r>
              <a:rPr lang="ru-RU" dirty="0" smtClean="0"/>
              <a:t>(около 1358— около </a:t>
            </a:r>
            <a:r>
              <a:rPr lang="ru-RU" dirty="0"/>
              <a:t>1404)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0464" y="5845030"/>
            <a:ext cx="1533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Герб </a:t>
            </a:r>
            <a:r>
              <a:rPr lang="ru-RU" dirty="0" err="1" smtClean="0"/>
              <a:t>Корибут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227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84" y="249381"/>
            <a:ext cx="9361622" cy="62820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505" y="1630274"/>
            <a:ext cx="24225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Православная церковь в д. Селец. В советское время разобрана и на ее месте построен клуб. Стройматериалы были использованы при постройке школы в д. </a:t>
            </a:r>
            <a:r>
              <a:rPr lang="ru-RU" dirty="0" err="1" smtClean="0"/>
              <a:t>Малейки</a:t>
            </a:r>
            <a:r>
              <a:rPr lang="ru-RU" dirty="0" smtClean="0"/>
              <a:t>. Рядом с церковью находилось кладбище с каменными надгробными.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352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50" y="394498"/>
            <a:ext cx="7493910" cy="4759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2" y="394498"/>
            <a:ext cx="4091287" cy="58077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02432" y="550865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Молитвенный дом в </a:t>
            </a:r>
            <a:r>
              <a:rPr lang="ru-RU" dirty="0"/>
              <a:t>д. Селец. </a:t>
            </a:r>
            <a:r>
              <a:rPr lang="ru-RU" dirty="0" smtClean="0"/>
              <a:t>Фото сер. ХХ века.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42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93" y="308758"/>
            <a:ext cx="9494324" cy="63295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7506" y="1482920"/>
            <a:ext cx="2030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Современная </a:t>
            </a:r>
            <a:r>
              <a:rPr lang="ru-RU" dirty="0"/>
              <a:t>церковь в д. Селец. </a:t>
            </a:r>
            <a:r>
              <a:rPr lang="ru-RU" dirty="0" smtClean="0"/>
              <a:t>Находится в нескольких десятках метрах от места где располагалось историческое здание.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790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216817"/>
            <a:ext cx="1140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Князь </a:t>
            </a:r>
            <a:r>
              <a:rPr lang="ru-RU" dirty="0" smtClean="0"/>
              <a:t>Адам </a:t>
            </a:r>
            <a:r>
              <a:rPr lang="ru-RU" dirty="0"/>
              <a:t>(Александрович) </a:t>
            </a:r>
            <a:r>
              <a:rPr lang="ru-RU" dirty="0" err="1" smtClean="0"/>
              <a:t>Вишневецкий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ок</a:t>
            </a:r>
            <a:r>
              <a:rPr lang="ru-RU" dirty="0"/>
              <a:t>. 1566—1622) </a:t>
            </a:r>
            <a:r>
              <a:rPr lang="ru-RU" dirty="0" smtClean="0"/>
              <a:t>дал приют </a:t>
            </a:r>
            <a:r>
              <a:rPr lang="ru-RU" dirty="0"/>
              <a:t>Григорию </a:t>
            </a:r>
            <a:r>
              <a:rPr lang="ru-RU" dirty="0" smtClean="0"/>
              <a:t>Отрепьеву в 1603 г. в Брагине. Позже тот </a:t>
            </a:r>
            <a:r>
              <a:rPr lang="ru-RU" dirty="0"/>
              <a:t>объявил себя царевичем </a:t>
            </a:r>
            <a:r>
              <a:rPr lang="ru-RU" dirty="0" smtClean="0"/>
              <a:t>Димитрием и в 1604 г. отправился в поход </a:t>
            </a:r>
            <a:r>
              <a:rPr lang="ru-RU" smtClean="0"/>
              <a:t>на Москву.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6" y="1259269"/>
            <a:ext cx="3377440" cy="46266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42208" y="6323609"/>
            <a:ext cx="764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«Дмитрий Самозванец у </a:t>
            </a:r>
            <a:r>
              <a:rPr lang="ru-RU" dirty="0" err="1"/>
              <a:t>Вишневецкого</a:t>
            </a:r>
            <a:r>
              <a:rPr lang="ru-RU" dirty="0"/>
              <a:t>». Картина Николая </a:t>
            </a:r>
            <a:r>
              <a:rPr lang="ru-RU" dirty="0" err="1"/>
              <a:t>Неврева</a:t>
            </a:r>
            <a:r>
              <a:rPr lang="ru-RU" dirty="0"/>
              <a:t> (1876)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8846" y="6055643"/>
            <a:ext cx="3560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Лжедмитрий </a:t>
            </a:r>
            <a:r>
              <a:rPr lang="en-US" dirty="0" smtClean="0"/>
              <a:t>I</a:t>
            </a:r>
            <a:r>
              <a:rPr lang="ru-RU" dirty="0" smtClean="0"/>
              <a:t> (</a:t>
            </a:r>
            <a:r>
              <a:rPr lang="ru-RU" dirty="0"/>
              <a:t>Гришка Отрепьев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467" y="946448"/>
            <a:ext cx="6935190" cy="52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5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8" y="227705"/>
            <a:ext cx="5999945" cy="58506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2959" y="6272541"/>
            <a:ext cx="5791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Портрет Лжедмитрия. Художник </a:t>
            </a:r>
            <a:r>
              <a:rPr lang="ru-RU" dirty="0" err="1" smtClean="0"/>
              <a:t>Шимон</a:t>
            </a:r>
            <a:r>
              <a:rPr lang="ru-RU" dirty="0" smtClean="0"/>
              <a:t> </a:t>
            </a:r>
            <a:r>
              <a:rPr lang="ru-RU" dirty="0" err="1" smtClean="0"/>
              <a:t>Богушович</a:t>
            </a:r>
            <a:r>
              <a:rPr lang="ru-RU" dirty="0" smtClean="0"/>
              <a:t>.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052" y="227705"/>
            <a:ext cx="4097883" cy="5721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29252" y="5949375"/>
            <a:ext cx="4880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Дмитрий Великий Князь </a:t>
            </a:r>
            <a:r>
              <a:rPr lang="ru-RU" dirty="0" smtClean="0"/>
              <a:t>Московский. </a:t>
            </a:r>
          </a:p>
          <a:p>
            <a:pPr algn="ctr"/>
            <a:r>
              <a:rPr lang="ru-RU" dirty="0" smtClean="0"/>
              <a:t>Амстердам</a:t>
            </a:r>
            <a:r>
              <a:rPr lang="ru-RU" dirty="0"/>
              <a:t>, 1606 год. </a:t>
            </a:r>
            <a:r>
              <a:rPr lang="ru-RU" dirty="0" smtClean="0"/>
              <a:t>рисунок </a:t>
            </a:r>
            <a:r>
              <a:rPr lang="ru-RU" dirty="0"/>
              <a:t>П. </a:t>
            </a:r>
            <a:r>
              <a:rPr lang="ru-RU" dirty="0" err="1"/>
              <a:t>Иоде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654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23021" r="18876" b="13885"/>
          <a:stretch/>
        </p:blipFill>
        <p:spPr>
          <a:xfrm>
            <a:off x="250760" y="273133"/>
            <a:ext cx="7023405" cy="4393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21" y="155864"/>
            <a:ext cx="3962400" cy="571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51221" y="60984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Лжедмитрий I и Марина Мнишек. Гравюра Г. Ф. Галактионова (начало XIX века)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1896" y="5059544"/>
            <a:ext cx="624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Камень-валун в виде сердца, где по легенде состоялось </a:t>
            </a:r>
            <a:r>
              <a:rPr lang="ru-RU" dirty="0"/>
              <a:t>свидание </a:t>
            </a:r>
            <a:r>
              <a:rPr lang="ru-RU" dirty="0" smtClean="0"/>
              <a:t>Лжедмитрия </a:t>
            </a:r>
            <a:r>
              <a:rPr lang="ru-RU" dirty="0"/>
              <a:t>I и </a:t>
            </a:r>
            <a:r>
              <a:rPr lang="ru-RU" dirty="0" smtClean="0"/>
              <a:t>Марины </a:t>
            </a:r>
            <a:r>
              <a:rPr lang="ru-RU" dirty="0"/>
              <a:t>Мнишек</a:t>
            </a:r>
          </a:p>
        </p:txBody>
      </p:sp>
    </p:spTree>
    <p:extLst>
      <p:ext uri="{BB962C8B-B14F-4D97-AF65-F5344CB8AC3E}">
        <p14:creationId xmlns:p14="http://schemas.microsoft.com/office/powerpoint/2010/main" val="427742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5459" y="615906"/>
            <a:ext cx="32102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Городище есть преданье:</a:t>
            </a:r>
          </a:p>
          <a:p>
            <a:r>
              <a:rPr lang="ru-RU" dirty="0"/>
              <a:t>У реки, где панский сад,</a:t>
            </a:r>
          </a:p>
          <a:p>
            <a:r>
              <a:rPr lang="ru-RU" dirty="0"/>
              <a:t>Были встречи и свидания</a:t>
            </a:r>
          </a:p>
          <a:p>
            <a:r>
              <a:rPr lang="ru-RU" dirty="0"/>
              <a:t>Много лет тому назад.</a:t>
            </a:r>
          </a:p>
          <a:p>
            <a:r>
              <a:rPr lang="ru-RU" dirty="0"/>
              <a:t>Там в чаду минувшей славы,</a:t>
            </a:r>
          </a:p>
          <a:p>
            <a:r>
              <a:rPr lang="ru-RU" dirty="0"/>
              <a:t>В тёмной зелени ветвей,</a:t>
            </a:r>
          </a:p>
          <a:p>
            <a:r>
              <a:rPr lang="ru-RU" dirty="0"/>
              <a:t>В тихом сумраке дубравы</a:t>
            </a:r>
          </a:p>
          <a:p>
            <a:r>
              <a:rPr lang="ru-RU" dirty="0"/>
              <a:t>Пел Марине соловей.</a:t>
            </a:r>
          </a:p>
          <a:p>
            <a:r>
              <a:rPr lang="ru-RU" dirty="0"/>
              <a:t>Там, насмешкой тешась рока,</a:t>
            </a:r>
          </a:p>
          <a:p>
            <a:r>
              <a:rPr lang="ru-RU" dirty="0"/>
              <a:t>Смелый юноша мечтал.</a:t>
            </a:r>
          </a:p>
          <a:p>
            <a:r>
              <a:rPr lang="ru-RU" dirty="0"/>
              <a:t>Он невесте черноокой</a:t>
            </a:r>
          </a:p>
          <a:p>
            <a:r>
              <a:rPr lang="ru-RU" dirty="0"/>
              <a:t>О любви своей шептал.</a:t>
            </a:r>
          </a:p>
          <a:p>
            <a:r>
              <a:rPr lang="ru-RU" dirty="0"/>
              <a:t>Там, среди </a:t>
            </a:r>
            <a:r>
              <a:rPr lang="ru-RU" dirty="0" err="1"/>
              <a:t>полесских</a:t>
            </a:r>
            <a:r>
              <a:rPr lang="ru-RU" dirty="0"/>
              <a:t> топей,</a:t>
            </a:r>
          </a:p>
          <a:p>
            <a:r>
              <a:rPr lang="ru-RU" dirty="0" err="1"/>
              <a:t>Вишневецкий</a:t>
            </a:r>
            <a:r>
              <a:rPr lang="ru-RU" dirty="0"/>
              <a:t> пан-магнат</a:t>
            </a:r>
          </a:p>
          <a:p>
            <a:r>
              <a:rPr lang="ru-RU" dirty="0"/>
              <a:t>Стан разбил свой из холопий,</a:t>
            </a:r>
          </a:p>
          <a:p>
            <a:r>
              <a:rPr lang="ru-RU" dirty="0"/>
              <a:t>Из шляхетства и солдат.</a:t>
            </a:r>
          </a:p>
          <a:p>
            <a:r>
              <a:rPr lang="ru-RU" dirty="0"/>
              <a:t>Вижу я сквозь даль немую:</a:t>
            </a:r>
          </a:p>
          <a:p>
            <a:r>
              <a:rPr lang="ru-RU" dirty="0"/>
              <a:t>В замке князя блеск палат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01839" y="592961"/>
            <a:ext cx="32459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Вижу Мнишек молодую,</a:t>
            </a:r>
          </a:p>
          <a:p>
            <a:r>
              <a:rPr lang="ru-RU" dirty="0"/>
              <a:t>Слышу в честь неё:</a:t>
            </a:r>
          </a:p>
          <a:p>
            <a:r>
              <a:rPr lang="ru-RU" dirty="0"/>
              <a:t>«Виват!»</a:t>
            </a:r>
          </a:p>
          <a:p>
            <a:r>
              <a:rPr lang="ru-RU" dirty="0"/>
              <a:t>Время смуты и крамолы</a:t>
            </a:r>
          </a:p>
          <a:p>
            <a:r>
              <a:rPr lang="ru-RU" dirty="0"/>
              <a:t>Пронеслось, как тяжкий миг,</a:t>
            </a:r>
          </a:p>
          <a:p>
            <a:r>
              <a:rPr lang="ru-RU" dirty="0"/>
              <a:t>Лихолетья сон тяжёлый</a:t>
            </a:r>
          </a:p>
          <a:p>
            <a:r>
              <a:rPr lang="ru-RU" dirty="0"/>
              <a:t>На Руси великой стих.</a:t>
            </a:r>
          </a:p>
          <a:p>
            <a:r>
              <a:rPr lang="ru-RU" b="1" dirty="0">
                <a:solidFill>
                  <a:srgbClr val="FF0000"/>
                </a:solidFill>
              </a:rPr>
              <a:t>Нет ни замка у </a:t>
            </a:r>
            <a:r>
              <a:rPr lang="ru-RU" b="1" dirty="0" err="1">
                <a:solidFill>
                  <a:srgbClr val="FF0000"/>
                </a:solidFill>
              </a:rPr>
              <a:t>Брагинки</a:t>
            </a:r>
            <a:r>
              <a:rPr lang="ru-RU" dirty="0"/>
              <a:t>,</a:t>
            </a:r>
          </a:p>
          <a:p>
            <a:r>
              <a:rPr lang="ru-RU" dirty="0"/>
              <a:t>Где Лжедмитрий пировал,</a:t>
            </a:r>
          </a:p>
          <a:p>
            <a:r>
              <a:rPr lang="ru-RU" b="1" dirty="0">
                <a:solidFill>
                  <a:srgbClr val="FF0000"/>
                </a:solidFill>
              </a:rPr>
              <a:t>Ни безбожницы Маринки,-</a:t>
            </a:r>
          </a:p>
          <a:p>
            <a:r>
              <a:rPr lang="ru-RU" b="1" dirty="0">
                <a:solidFill>
                  <a:srgbClr val="FF0000"/>
                </a:solidFill>
              </a:rPr>
              <a:t>Лишь один остался вал.</a:t>
            </a:r>
          </a:p>
          <a:p>
            <a:r>
              <a:rPr lang="ru-RU" dirty="0"/>
              <a:t>Дышат тайной он холодной</a:t>
            </a:r>
          </a:p>
          <a:p>
            <a:r>
              <a:rPr lang="ru-RU" dirty="0"/>
              <a:t>И молчит, не говоря,</a:t>
            </a:r>
          </a:p>
          <a:p>
            <a:r>
              <a:rPr lang="ru-RU" dirty="0"/>
              <a:t>Что здесь выходец безродный</a:t>
            </a:r>
          </a:p>
          <a:p>
            <a:r>
              <a:rPr lang="ru-RU" dirty="0"/>
              <a:t>Звался именем царя.</a:t>
            </a:r>
          </a:p>
          <a:p>
            <a:r>
              <a:rPr lang="ru-RU" dirty="0"/>
              <a:t>В Городище есть предание:</a:t>
            </a:r>
          </a:p>
          <a:p>
            <a:r>
              <a:rPr lang="ru-RU" dirty="0"/>
              <a:t>У реки, где панский сад,</a:t>
            </a:r>
          </a:p>
          <a:p>
            <a:r>
              <a:rPr lang="ru-RU" dirty="0"/>
              <a:t>Были встречи и свиданья</a:t>
            </a:r>
          </a:p>
          <a:p>
            <a:r>
              <a:rPr lang="ru-RU" dirty="0"/>
              <a:t>Много лет тому назад.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4884" y="6158163"/>
            <a:ext cx="4243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Стихотворение неизвестного автора.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96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429" y="236838"/>
            <a:ext cx="449283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ГРИШКА-РАССТРИЖКА</a:t>
            </a:r>
          </a:p>
          <a:p>
            <a:r>
              <a:rPr lang="ru-RU" dirty="0" smtClean="0"/>
              <a:t>На </a:t>
            </a:r>
            <a:r>
              <a:rPr lang="ru-RU" dirty="0"/>
              <a:t>нас, братцы, Господи разгневался, </a:t>
            </a:r>
          </a:p>
          <a:p>
            <a:r>
              <a:rPr lang="ru-RU" dirty="0"/>
              <a:t>На славное царство Российское, </a:t>
            </a:r>
          </a:p>
          <a:p>
            <a:r>
              <a:rPr lang="ru-RU" dirty="0"/>
              <a:t>На </a:t>
            </a:r>
            <a:r>
              <a:rPr lang="ru-RU" b="1" dirty="0">
                <a:solidFill>
                  <a:srgbClr val="FF0000"/>
                </a:solidFill>
              </a:rPr>
              <a:t>Российское царство, на Московское</a:t>
            </a:r>
            <a:r>
              <a:rPr lang="ru-RU" dirty="0"/>
              <a:t>: </a:t>
            </a:r>
          </a:p>
          <a:p>
            <a:r>
              <a:rPr lang="ru-RU" dirty="0"/>
              <a:t>Дал Господи царя несчастливого, </a:t>
            </a:r>
          </a:p>
          <a:p>
            <a:r>
              <a:rPr lang="ru-RU" dirty="0"/>
              <a:t>Называется, собака, прямым Царем, </a:t>
            </a:r>
          </a:p>
          <a:p>
            <a:r>
              <a:rPr lang="ru-RU" dirty="0"/>
              <a:t>Прямым Царем, Царем Дмитрием, </a:t>
            </a:r>
          </a:p>
          <a:p>
            <a:r>
              <a:rPr lang="ru-RU" dirty="0"/>
              <a:t>Дмитрием, Царевичем </a:t>
            </a:r>
            <a:r>
              <a:rPr lang="ru-RU" dirty="0" err="1"/>
              <a:t>московскиим</a:t>
            </a:r>
            <a:r>
              <a:rPr lang="ru-RU" dirty="0"/>
              <a:t>. </a:t>
            </a:r>
          </a:p>
          <a:p>
            <a:r>
              <a:rPr lang="ru-RU" dirty="0"/>
              <a:t>Не успел вор-собака воцариться, </a:t>
            </a:r>
          </a:p>
          <a:p>
            <a:r>
              <a:rPr lang="ru-RU" dirty="0"/>
              <a:t>Похотел вор-собака жениться, </a:t>
            </a:r>
          </a:p>
          <a:p>
            <a:r>
              <a:rPr lang="ru-RU" dirty="0"/>
              <a:t>Не в своей он России, в каменной Москвы, </a:t>
            </a:r>
          </a:p>
          <a:p>
            <a:r>
              <a:rPr lang="ru-RU" b="1" dirty="0">
                <a:solidFill>
                  <a:srgbClr val="FF0000"/>
                </a:solidFill>
              </a:rPr>
              <a:t>Поженился вор-собака во хороброй Литвы, У Юрья пана </a:t>
            </a:r>
            <a:r>
              <a:rPr lang="ru-RU" b="1" dirty="0" err="1">
                <a:solidFill>
                  <a:srgbClr val="FF0000"/>
                </a:solidFill>
              </a:rPr>
              <a:t>Сердобольского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На </a:t>
            </a:r>
            <a:r>
              <a:rPr lang="ru-RU" b="1" dirty="0">
                <a:solidFill>
                  <a:srgbClr val="FF0000"/>
                </a:solidFill>
              </a:rPr>
              <a:t>его на меньшой на дочери</a:t>
            </a:r>
            <a:r>
              <a:rPr lang="ru-RU" dirty="0"/>
              <a:t>, </a:t>
            </a:r>
          </a:p>
          <a:p>
            <a:r>
              <a:rPr lang="ru-RU" dirty="0"/>
              <a:t>На той ли на </a:t>
            </a:r>
            <a:r>
              <a:rPr lang="ru-RU" dirty="0" err="1"/>
              <a:t>Маринушке</a:t>
            </a:r>
            <a:r>
              <a:rPr lang="ru-RU" dirty="0"/>
              <a:t> Юрьевной. </a:t>
            </a:r>
          </a:p>
          <a:p>
            <a:r>
              <a:rPr lang="ru-RU" dirty="0"/>
              <a:t>Они свадьбу играли в Филиппов пост, </a:t>
            </a:r>
          </a:p>
          <a:p>
            <a:r>
              <a:rPr lang="ru-RU" dirty="0"/>
              <a:t>Венец принимали в </a:t>
            </a:r>
            <a:r>
              <a:rPr lang="ru-RU" dirty="0" err="1"/>
              <a:t>Миколин</a:t>
            </a:r>
            <a:r>
              <a:rPr lang="ru-RU" dirty="0"/>
              <a:t> день - </a:t>
            </a:r>
          </a:p>
          <a:p>
            <a:r>
              <a:rPr lang="ru-RU" dirty="0" err="1"/>
              <a:t>Миколы</a:t>
            </a:r>
            <a:r>
              <a:rPr lang="ru-RU" dirty="0"/>
              <a:t>-то было в пятницу. </a:t>
            </a:r>
          </a:p>
          <a:p>
            <a:r>
              <a:rPr lang="ru-RU" dirty="0"/>
              <a:t>Дошло-то это время до Великого дня, </a:t>
            </a:r>
          </a:p>
          <a:p>
            <a:r>
              <a:rPr lang="ru-RU" dirty="0"/>
              <a:t>До Великого дня, до Христова дня. </a:t>
            </a:r>
            <a:endParaRPr lang="ru-RU" dirty="0" smtClean="0"/>
          </a:p>
          <a:p>
            <a:r>
              <a:rPr lang="ru-RU" dirty="0"/>
              <a:t>У того ли у Ивана у Великого </a:t>
            </a:r>
          </a:p>
          <a:p>
            <a:r>
              <a:rPr lang="ru-RU" dirty="0"/>
              <a:t>Ударили в больший во колокол: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13071" y="394692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 </a:t>
            </a:r>
            <a:r>
              <a:rPr lang="ru-RU" dirty="0"/>
              <a:t>князи-</a:t>
            </a:r>
            <a:r>
              <a:rPr lang="ru-RU" dirty="0" err="1"/>
              <a:t>бояра</a:t>
            </a:r>
            <a:r>
              <a:rPr lang="ru-RU" dirty="0"/>
              <a:t> к обедне пошли, </a:t>
            </a:r>
          </a:p>
          <a:p>
            <a:r>
              <a:rPr lang="ru-RU" dirty="0"/>
              <a:t>Ко </a:t>
            </a:r>
            <a:r>
              <a:rPr lang="ru-RU" dirty="0" err="1"/>
              <a:t>тыя</a:t>
            </a:r>
            <a:r>
              <a:rPr lang="ru-RU" dirty="0"/>
              <a:t> ко </a:t>
            </a:r>
            <a:r>
              <a:rPr lang="ru-RU" dirty="0" err="1"/>
              <a:t>Христовской</a:t>
            </a:r>
            <a:r>
              <a:rPr lang="ru-RU" dirty="0"/>
              <a:t> заутрени, - </a:t>
            </a:r>
          </a:p>
          <a:p>
            <a:r>
              <a:rPr lang="ru-RU" dirty="0"/>
              <a:t>Вор Гришка-</a:t>
            </a:r>
            <a:r>
              <a:rPr lang="ru-RU" dirty="0" err="1"/>
              <a:t>Расстрижка</a:t>
            </a:r>
            <a:r>
              <a:rPr lang="ru-RU" dirty="0"/>
              <a:t> во мыльню пошел </a:t>
            </a:r>
          </a:p>
          <a:p>
            <a:r>
              <a:rPr lang="ru-RU" dirty="0"/>
              <a:t>Со душечкой с </a:t>
            </a:r>
            <a:r>
              <a:rPr lang="ru-RU" dirty="0" err="1"/>
              <a:t>Маринушкой</a:t>
            </a:r>
            <a:r>
              <a:rPr lang="ru-RU" dirty="0"/>
              <a:t> со Юрьевной. </a:t>
            </a:r>
          </a:p>
          <a:p>
            <a:r>
              <a:rPr lang="ru-RU" dirty="0"/>
              <a:t>Все князи-</a:t>
            </a:r>
            <a:r>
              <a:rPr lang="ru-RU" dirty="0" err="1"/>
              <a:t>бояра</a:t>
            </a:r>
            <a:r>
              <a:rPr lang="ru-RU" dirty="0"/>
              <a:t> Богу молятся - </a:t>
            </a:r>
          </a:p>
          <a:p>
            <a:r>
              <a:rPr lang="ru-RU" dirty="0"/>
              <a:t>Вор Гришка-</a:t>
            </a:r>
            <a:r>
              <a:rPr lang="ru-RU" dirty="0" err="1"/>
              <a:t>Расстрижка</a:t>
            </a:r>
            <a:r>
              <a:rPr lang="ru-RU" dirty="0"/>
              <a:t> в </a:t>
            </a:r>
            <a:r>
              <a:rPr lang="ru-RU" dirty="0" err="1"/>
              <a:t>мыльны</a:t>
            </a:r>
            <a:r>
              <a:rPr lang="ru-RU" dirty="0"/>
              <a:t> моется,</a:t>
            </a:r>
          </a:p>
          <a:p>
            <a:r>
              <a:rPr lang="ru-RU" dirty="0"/>
              <a:t>Со душечкой со </a:t>
            </a:r>
            <a:r>
              <a:rPr lang="ru-RU" dirty="0" err="1"/>
              <a:t>Маринушкой</a:t>
            </a:r>
            <a:r>
              <a:rPr lang="ru-RU" dirty="0"/>
              <a:t> блуд творит. </a:t>
            </a:r>
          </a:p>
          <a:p>
            <a:r>
              <a:rPr lang="ru-RU" dirty="0"/>
              <a:t>Все князи-</a:t>
            </a:r>
            <a:r>
              <a:rPr lang="ru-RU" dirty="0" err="1"/>
              <a:t>бояра</a:t>
            </a:r>
            <a:r>
              <a:rPr lang="ru-RU" dirty="0"/>
              <a:t> от обедни пошли - </a:t>
            </a:r>
          </a:p>
          <a:p>
            <a:r>
              <a:rPr lang="ru-RU" dirty="0"/>
              <a:t>Вор Гришка-</a:t>
            </a:r>
            <a:r>
              <a:rPr lang="ru-RU" dirty="0" err="1"/>
              <a:t>Расстрижка</a:t>
            </a:r>
            <a:r>
              <a:rPr lang="ru-RU" dirty="0"/>
              <a:t> с </a:t>
            </a:r>
            <a:r>
              <a:rPr lang="ru-RU" dirty="0" err="1"/>
              <a:t>мыльны</a:t>
            </a:r>
            <a:r>
              <a:rPr lang="ru-RU" dirty="0"/>
              <a:t> идет, </a:t>
            </a:r>
          </a:p>
          <a:p>
            <a:r>
              <a:rPr lang="ru-RU" b="1" dirty="0">
                <a:solidFill>
                  <a:srgbClr val="FF0000"/>
                </a:solidFill>
              </a:rPr>
              <a:t>С душечкой с </a:t>
            </a:r>
            <a:r>
              <a:rPr lang="ru-RU" b="1" dirty="0" err="1">
                <a:solidFill>
                  <a:srgbClr val="FF0000"/>
                </a:solidFill>
              </a:rPr>
              <a:t>Маринушкой</a:t>
            </a:r>
            <a:r>
              <a:rPr lang="ru-RU" b="1" dirty="0">
                <a:solidFill>
                  <a:srgbClr val="FF0000"/>
                </a:solidFill>
              </a:rPr>
              <a:t> со Юрьевной</a:t>
            </a:r>
            <a:r>
              <a:rPr lang="ru-RU" dirty="0"/>
              <a:t>. </a:t>
            </a:r>
          </a:p>
          <a:p>
            <a:r>
              <a:rPr lang="ru-RU" dirty="0"/>
              <a:t>На Гришке кафтан красна золота, </a:t>
            </a:r>
          </a:p>
          <a:p>
            <a:r>
              <a:rPr lang="ru-RU" dirty="0"/>
              <a:t>На </a:t>
            </a:r>
            <a:r>
              <a:rPr lang="ru-RU" dirty="0" err="1"/>
              <a:t>Маринушке</a:t>
            </a:r>
            <a:r>
              <a:rPr lang="ru-RU" dirty="0"/>
              <a:t> </a:t>
            </a:r>
            <a:r>
              <a:rPr lang="ru-RU" dirty="0" err="1" smtClean="0"/>
              <a:t>саян</a:t>
            </a:r>
            <a:r>
              <a:rPr lang="ru-RU" dirty="0" smtClean="0"/>
              <a:t> </a:t>
            </a:r>
            <a:r>
              <a:rPr lang="ru-RU" dirty="0"/>
              <a:t>чиста серебра. </a:t>
            </a:r>
          </a:p>
          <a:p>
            <a:r>
              <a:rPr lang="ru-RU" dirty="0"/>
              <a:t>Выскакивал, собака, на </a:t>
            </a:r>
            <a:r>
              <a:rPr lang="ru-RU" dirty="0" err="1"/>
              <a:t>крылечико</a:t>
            </a:r>
            <a:r>
              <a:rPr lang="ru-RU" dirty="0"/>
              <a:t> на царское, </a:t>
            </a:r>
          </a:p>
          <a:p>
            <a:r>
              <a:rPr lang="ru-RU" dirty="0"/>
              <a:t>Закричал, вор-собака, громким голосом, </a:t>
            </a:r>
          </a:p>
          <a:p>
            <a:r>
              <a:rPr lang="ru-RU" dirty="0"/>
              <a:t>Чтобы было слышно по всей Руси,</a:t>
            </a:r>
          </a:p>
          <a:p>
            <a:r>
              <a:rPr lang="ru-RU" dirty="0"/>
              <a:t>По всей Руси, каменной Москвы, </a:t>
            </a:r>
          </a:p>
          <a:p>
            <a:r>
              <a:rPr lang="ru-RU" dirty="0"/>
              <a:t>Ко Юрью пану </a:t>
            </a:r>
            <a:r>
              <a:rPr lang="ru-RU" dirty="0" err="1"/>
              <a:t>Сердобольскому</a:t>
            </a:r>
            <a:r>
              <a:rPr lang="ru-RU" dirty="0"/>
              <a:t>: </a:t>
            </a:r>
          </a:p>
          <a:p>
            <a:r>
              <a:rPr lang="ru-RU" dirty="0"/>
              <a:t>«Ай же вы князи-бояре, </a:t>
            </a:r>
          </a:p>
          <a:p>
            <a:r>
              <a:rPr lang="ru-RU" dirty="0"/>
              <a:t>Очищайте Москву </a:t>
            </a:r>
            <a:r>
              <a:rPr lang="ru-RU" dirty="0" err="1"/>
              <a:t>белокаменну</a:t>
            </a:r>
            <a:r>
              <a:rPr lang="ru-RU" dirty="0"/>
              <a:t>: </a:t>
            </a:r>
          </a:p>
          <a:p>
            <a:r>
              <a:rPr lang="ru-RU" dirty="0"/>
              <a:t>Ко мне-ка-</a:t>
            </a:r>
            <a:r>
              <a:rPr lang="ru-RU" dirty="0" err="1"/>
              <a:t>ва</a:t>
            </a:r>
            <a:r>
              <a:rPr lang="ru-RU" dirty="0"/>
              <a:t> едет дальний гость, </a:t>
            </a:r>
          </a:p>
          <a:p>
            <a:r>
              <a:rPr lang="ru-RU" dirty="0"/>
              <a:t>Дальний гость - любимый тесть».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sz="1400" b="1" i="1" dirty="0" smtClean="0"/>
              <a:t>Исторические </a:t>
            </a:r>
            <a:r>
              <a:rPr lang="ru-RU" sz="1400" b="1" i="1" dirty="0"/>
              <a:t>песни. Баллады. М., 1986.  С. 252-254.</a:t>
            </a:r>
          </a:p>
        </p:txBody>
      </p:sp>
    </p:spTree>
    <p:extLst>
      <p:ext uri="{BB962C8B-B14F-4D97-AF65-F5344CB8AC3E}">
        <p14:creationId xmlns:p14="http://schemas.microsoft.com/office/powerpoint/2010/main" val="1134031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655" y="201879"/>
            <a:ext cx="382385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Иеремия-Михаил </a:t>
            </a:r>
            <a:r>
              <a:rPr lang="ru-RU" sz="1600" dirty="0" err="1" smtClean="0"/>
              <a:t>Вишневецкий</a:t>
            </a:r>
            <a:r>
              <a:rPr lang="ru-RU" sz="1600" dirty="0" smtClean="0"/>
              <a:t> (1612—1651</a:t>
            </a:r>
            <a:r>
              <a:rPr lang="ru-RU" sz="1600" dirty="0"/>
              <a:t>) — главнокомандующий польскими войсками во время восстания Хмельницкого. Вёл боевые действия почти на одни собственные </a:t>
            </a:r>
            <a:r>
              <a:rPr lang="ru-RU" sz="1600" dirty="0" smtClean="0"/>
              <a:t>средства</a:t>
            </a:r>
            <a:endParaRPr lang="en-US" sz="1600" dirty="0" smtClean="0"/>
          </a:p>
          <a:p>
            <a:endParaRPr lang="en-US" sz="1600" dirty="0"/>
          </a:p>
          <a:p>
            <a:r>
              <a:rPr lang="ru-RU" sz="1600" dirty="0" smtClean="0"/>
              <a:t>Во время </a:t>
            </a:r>
            <a:r>
              <a:rPr lang="ru-RU" sz="1600" dirty="0"/>
              <a:t>Смоленской </a:t>
            </a:r>
            <a:r>
              <a:rPr lang="ru-RU" sz="1600" dirty="0" smtClean="0"/>
              <a:t>войны</a:t>
            </a:r>
            <a:r>
              <a:rPr lang="en-US" sz="1600" dirty="0" smtClean="0"/>
              <a:t> 1632-1634 </a:t>
            </a:r>
            <a:r>
              <a:rPr lang="ru-RU" sz="1600" dirty="0" smtClean="0"/>
              <a:t>гг. </a:t>
            </a:r>
            <a:r>
              <a:rPr lang="ru-RU" sz="1600" dirty="0"/>
              <a:t>заслужил имя «Поджигателя</a:t>
            </a:r>
            <a:r>
              <a:rPr lang="ru-RU" sz="1600" dirty="0" smtClean="0"/>
              <a:t>».</a:t>
            </a:r>
          </a:p>
          <a:p>
            <a:endParaRPr lang="ru-RU" sz="1600" dirty="0"/>
          </a:p>
          <a:p>
            <a:r>
              <a:rPr lang="ru-RU" sz="1600" dirty="0"/>
              <a:t>Михаил Грушевский писал, что латифундия </a:t>
            </a:r>
            <a:r>
              <a:rPr lang="ru-RU" sz="1600" dirty="0" err="1"/>
              <a:t>Вишневецких</a:t>
            </a:r>
            <a:r>
              <a:rPr lang="ru-RU" sz="1600" dirty="0"/>
              <a:t> была самой большой «не только на Украине и в Польше, но, возможно, и во всей Европе</a:t>
            </a:r>
            <a:r>
              <a:rPr lang="ru-RU" sz="1600" dirty="0" smtClean="0"/>
              <a:t>».</a:t>
            </a:r>
          </a:p>
          <a:p>
            <a:endParaRPr lang="ru-RU" sz="1600" dirty="0"/>
          </a:p>
          <a:p>
            <a:r>
              <a:rPr lang="ru-RU" sz="1600" dirty="0"/>
              <a:t>Был самым большим землевладельцем — в 1646 году имел на Украине 230 тысяч подданных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Считался одним из кандидатов на королевский престол, но внезапно умер в 1651 г. </a:t>
            </a:r>
          </a:p>
          <a:p>
            <a:endParaRPr lang="ru-RU" sz="1600" dirty="0"/>
          </a:p>
          <a:p>
            <a:r>
              <a:rPr lang="ru-RU" sz="1600" dirty="0" smtClean="0"/>
              <a:t>Один из центральных персонажей романа Г. Сенкевича «Огнем и мечем».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82" y="498764"/>
            <a:ext cx="4203033" cy="4805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381" y="498764"/>
            <a:ext cx="3642503" cy="48058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16783" y="5803412"/>
            <a:ext cx="3705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Предположительно останки </a:t>
            </a:r>
          </a:p>
          <a:p>
            <a:pPr algn="ctr"/>
            <a:r>
              <a:rPr lang="ru-RU" dirty="0" smtClean="0"/>
              <a:t>И. </a:t>
            </a:r>
            <a:r>
              <a:rPr lang="ru-RU" dirty="0" err="1" smtClean="0"/>
              <a:t>Вишневецкого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06335" y="5618746"/>
            <a:ext cx="3389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Иеремия-Михаил </a:t>
            </a:r>
            <a:r>
              <a:rPr lang="ru-RU" dirty="0" err="1"/>
              <a:t>Вишневецкий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03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335" y="226083"/>
            <a:ext cx="3891457" cy="63988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0641" y="1628507"/>
            <a:ext cx="542641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Михаи́л</a:t>
            </a:r>
            <a:r>
              <a:rPr lang="ru-RU" sz="2000" dirty="0"/>
              <a:t> </a:t>
            </a:r>
            <a:r>
              <a:rPr lang="ru-RU" sz="2000" dirty="0" err="1"/>
              <a:t>Корибу́т</a:t>
            </a:r>
            <a:r>
              <a:rPr lang="ru-RU" sz="2000" dirty="0"/>
              <a:t> </a:t>
            </a:r>
            <a:r>
              <a:rPr lang="ru-RU" sz="2000" dirty="0" err="1" smtClean="0"/>
              <a:t>Вишневе́цкий</a:t>
            </a:r>
            <a:endParaRPr lang="ru-RU" sz="2000" dirty="0" smtClean="0"/>
          </a:p>
          <a:p>
            <a:r>
              <a:rPr lang="ru-RU" sz="2000" dirty="0" smtClean="0"/>
              <a:t>(1640 — 1673) сын Иеремии </a:t>
            </a:r>
            <a:r>
              <a:rPr lang="ru-RU" sz="2000" dirty="0" err="1" smtClean="0"/>
              <a:t>Вишневецкого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В возрасте 29 лет стал королем Речи </a:t>
            </a:r>
            <a:r>
              <a:rPr lang="ru-RU" sz="2000" dirty="0" err="1" smtClean="0"/>
              <a:t>Посполитой</a:t>
            </a:r>
            <a:r>
              <a:rPr lang="ru-RU" sz="2000" dirty="0" smtClean="0"/>
              <a:t>. Годы правления </a:t>
            </a:r>
            <a:r>
              <a:rPr lang="ru-RU" sz="2000" dirty="0"/>
              <a:t>1669 </a:t>
            </a:r>
            <a:r>
              <a:rPr lang="ru-RU" sz="2000" dirty="0" smtClean="0"/>
              <a:t>– 1673 гг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Короткое </a:t>
            </a:r>
            <a:r>
              <a:rPr lang="ru-RU" sz="2000" dirty="0"/>
              <a:t>правление молодого и неискушённого </a:t>
            </a:r>
            <a:r>
              <a:rPr lang="ru-RU" sz="2000" dirty="0" err="1"/>
              <a:t>Вишневецкого</a:t>
            </a:r>
            <a:r>
              <a:rPr lang="ru-RU" sz="2000" dirty="0"/>
              <a:t> оказалось не очень удачным; Речь </a:t>
            </a:r>
            <a:r>
              <a:rPr lang="ru-RU" sz="2000" dirty="0" err="1"/>
              <a:t>Посполитая</a:t>
            </a:r>
            <a:r>
              <a:rPr lang="ru-RU" sz="2000" dirty="0"/>
              <a:t> проиграла войну против Османской империи, которая заняла </a:t>
            </a:r>
            <a:r>
              <a:rPr lang="ru-RU" sz="2000" dirty="0" err="1"/>
              <a:t>Подолию</a:t>
            </a:r>
            <a:r>
              <a:rPr lang="ru-RU" sz="2000" dirty="0"/>
              <a:t> и принудила к капитуляции </a:t>
            </a:r>
            <a:r>
              <a:rPr lang="ru-RU" sz="2000" dirty="0" smtClean="0"/>
              <a:t>Каменец-Подольский в 1672 г.</a:t>
            </a:r>
            <a:endParaRPr lang="ru-RU" sz="2000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3489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1166</Words>
  <Application>Microsoft Office PowerPoint</Application>
  <PresentationFormat>Произвольный</PresentationFormat>
  <Paragraphs>147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Двор-Городище – имение Вишневецких-Патонов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Двор-Городище – имение Вишневецких-Патонов</dc:title>
  <dc:creator>RePack by Diakov</dc:creator>
  <cp:lastModifiedBy>Admin</cp:lastModifiedBy>
  <cp:revision>41</cp:revision>
  <dcterms:created xsi:type="dcterms:W3CDTF">2018-01-09T10:57:53Z</dcterms:created>
  <dcterms:modified xsi:type="dcterms:W3CDTF">2018-01-12T11:35:52Z</dcterms:modified>
</cp:coreProperties>
</file>