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320" r:id="rId4"/>
    <p:sldId id="297" r:id="rId5"/>
    <p:sldId id="321" r:id="rId6"/>
    <p:sldId id="296" r:id="rId7"/>
    <p:sldId id="300" r:id="rId8"/>
    <p:sldId id="302" r:id="rId9"/>
    <p:sldId id="303" r:id="rId10"/>
    <p:sldId id="304" r:id="rId11"/>
    <p:sldId id="305" r:id="rId12"/>
    <p:sldId id="301" r:id="rId13"/>
    <p:sldId id="32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2" d="100"/>
          <a:sy n="102" d="100"/>
        </p:scale>
        <p:origin x="27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5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2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7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4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8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2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21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8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7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3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55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7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45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74242DA-CD58-4905-8395-F1475915706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6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Добрый   день!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давайте познакомим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46078"/>
            <a:ext cx="2664296" cy="29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33265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	ПРИМЕР: </a:t>
            </a:r>
            <a:r>
              <a:rPr lang="ru-RU" sz="1600" b="1" dirty="0" smtClean="0">
                <a:solidFill>
                  <a:srgbClr val="002060"/>
                </a:solidFill>
              </a:rPr>
              <a:t>Маршрут экскурсии </a:t>
            </a:r>
            <a:r>
              <a:rPr lang="ru-RU" sz="1600" b="1" i="1" dirty="0">
                <a:solidFill>
                  <a:srgbClr val="002060"/>
                </a:solidFill>
              </a:rPr>
              <a:t>«Вечно юный древний Гомель</a:t>
            </a:r>
            <a:r>
              <a:rPr lang="ru-RU" sz="1600" b="1" i="1" dirty="0" smtClean="0">
                <a:solidFill>
                  <a:srgbClr val="002060"/>
                </a:solidFill>
              </a:rPr>
              <a:t>»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 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место встречи с группой – площадь Ленина </a:t>
            </a:r>
            <a:r>
              <a:rPr lang="ru-RU" sz="1600" b="1" u="sng" dirty="0">
                <a:solidFill>
                  <a:srgbClr val="002060"/>
                </a:solidFill>
              </a:rPr>
              <a:t>(выход из автобуса</a:t>
            </a:r>
            <a:r>
              <a:rPr lang="ru-RU" sz="1600" dirty="0">
                <a:solidFill>
                  <a:srgbClr val="002060"/>
                </a:solidFill>
              </a:rPr>
              <a:t>) – ул. </a:t>
            </a:r>
            <a:r>
              <a:rPr lang="ru-RU" sz="1600" dirty="0" err="1">
                <a:solidFill>
                  <a:srgbClr val="002060"/>
                </a:solidFill>
              </a:rPr>
              <a:t>Билецкого</a:t>
            </a:r>
            <a:r>
              <a:rPr lang="ru-RU" sz="1600" dirty="0">
                <a:solidFill>
                  <a:srgbClr val="002060"/>
                </a:solidFill>
              </a:rPr>
              <a:t>, сквер им. Дзержинского </a:t>
            </a:r>
            <a:r>
              <a:rPr lang="ru-RU" sz="1600" b="1" u="sng" dirty="0">
                <a:solidFill>
                  <a:srgbClr val="002060"/>
                </a:solidFill>
              </a:rPr>
              <a:t>(остановка автобуса</a:t>
            </a:r>
            <a:r>
              <a:rPr lang="ru-RU" sz="1600" dirty="0">
                <a:solidFill>
                  <a:srgbClr val="002060"/>
                </a:solidFill>
              </a:rPr>
              <a:t>) – сквер 30-летия ВЛКСМ, у пешеходного моста (</a:t>
            </a:r>
            <a:r>
              <a:rPr lang="ru-RU" sz="1600" b="1" u="sng" dirty="0">
                <a:solidFill>
                  <a:srgbClr val="002060"/>
                </a:solidFill>
              </a:rPr>
              <a:t>выход из автобуса</a:t>
            </a:r>
            <a:r>
              <a:rPr lang="ru-RU" sz="1600" dirty="0">
                <a:solidFill>
                  <a:srgbClr val="002060"/>
                </a:solidFill>
              </a:rPr>
              <a:t>) – </a:t>
            </a:r>
            <a:r>
              <a:rPr lang="ru-RU" sz="1600" dirty="0" smtClean="0">
                <a:solidFill>
                  <a:srgbClr val="002060"/>
                </a:solidFill>
              </a:rPr>
              <a:t>ул. </a:t>
            </a:r>
            <a:r>
              <a:rPr lang="ru-RU" sz="1600" dirty="0" err="1">
                <a:solidFill>
                  <a:srgbClr val="002060"/>
                </a:solidFill>
              </a:rPr>
              <a:t>Билецкого</a:t>
            </a:r>
            <a:r>
              <a:rPr lang="ru-RU" sz="1600" dirty="0">
                <a:solidFill>
                  <a:srgbClr val="002060"/>
                </a:solidFill>
              </a:rPr>
              <a:t> – ул. Советская – пл. Восстания </a:t>
            </a:r>
            <a:r>
              <a:rPr lang="ru-RU" sz="1600" b="1" u="sng" dirty="0">
                <a:solidFill>
                  <a:srgbClr val="002060"/>
                </a:solidFill>
              </a:rPr>
              <a:t>(остановка)</a:t>
            </a:r>
            <a:r>
              <a:rPr lang="ru-RU" sz="1600" dirty="0">
                <a:solidFill>
                  <a:srgbClr val="002060"/>
                </a:solidFill>
              </a:rPr>
              <a:t> – ул. Советская – ул. Кожара - ул. Юбилейная – ул. </a:t>
            </a:r>
            <a:r>
              <a:rPr lang="ru-RU" sz="1600" dirty="0" err="1">
                <a:solidFill>
                  <a:srgbClr val="002060"/>
                </a:solidFill>
              </a:rPr>
              <a:t>Малайчука</a:t>
            </a:r>
            <a:r>
              <a:rPr lang="ru-RU" sz="1600" dirty="0">
                <a:solidFill>
                  <a:srgbClr val="002060"/>
                </a:solidFill>
              </a:rPr>
              <a:t> – ул. Крупской – ул. </a:t>
            </a:r>
            <a:r>
              <a:rPr lang="ru-RU" sz="1600" dirty="0" err="1">
                <a:solidFill>
                  <a:srgbClr val="002060"/>
                </a:solidFill>
              </a:rPr>
              <a:t>Каменщикова</a:t>
            </a:r>
            <a:r>
              <a:rPr lang="ru-RU" sz="1600" dirty="0">
                <a:solidFill>
                  <a:srgbClr val="002060"/>
                </a:solidFill>
              </a:rPr>
              <a:t> – ул. Мазурова – ул. </a:t>
            </a:r>
            <a:r>
              <a:rPr lang="ru-RU" sz="1600" dirty="0" err="1">
                <a:solidFill>
                  <a:srgbClr val="002060"/>
                </a:solidFill>
              </a:rPr>
              <a:t>Хатаевича</a:t>
            </a:r>
            <a:r>
              <a:rPr lang="ru-RU" sz="1600" dirty="0">
                <a:solidFill>
                  <a:srgbClr val="002060"/>
                </a:solidFill>
              </a:rPr>
              <a:t> – ул. Советская – ул. Победы – пл. Привокзальная – проспект Ленина – ул. </a:t>
            </a:r>
            <a:r>
              <a:rPr lang="ru-RU" sz="1600" dirty="0" err="1">
                <a:solidFill>
                  <a:srgbClr val="002060"/>
                </a:solidFill>
              </a:rPr>
              <a:t>Ирининская</a:t>
            </a:r>
            <a:r>
              <a:rPr lang="ru-RU" sz="1600" dirty="0">
                <a:solidFill>
                  <a:srgbClr val="002060"/>
                </a:solidFill>
              </a:rPr>
              <a:t> – ул. Кирова – площадь Труда (</a:t>
            </a:r>
            <a:r>
              <a:rPr lang="ru-RU" sz="1600" b="1" u="sng" dirty="0">
                <a:solidFill>
                  <a:srgbClr val="002060"/>
                </a:solidFill>
              </a:rPr>
              <a:t>выход из автобуса)</a:t>
            </a:r>
            <a:r>
              <a:rPr lang="ru-RU" sz="1600" dirty="0">
                <a:solidFill>
                  <a:srgbClr val="002060"/>
                </a:solidFill>
              </a:rPr>
              <a:t>– место окончания экскурсии.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ЗАДАНИЕ: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Обозначение места начала экскурсии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Перечень географических точек следования по маршруту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Перечень остановок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748464" y="6597352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33265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3200" b="1" dirty="0"/>
              <a:t>Требования к тексту: </a:t>
            </a:r>
            <a:endParaRPr lang="ru-RU" sz="3200" b="1" dirty="0" smtClean="0"/>
          </a:p>
          <a:p>
            <a:r>
              <a:rPr lang="ru-RU" sz="2400" dirty="0" smtClean="0"/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Краткость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	</a:t>
            </a:r>
            <a:r>
              <a:rPr lang="ru-RU" sz="3600" dirty="0">
                <a:solidFill>
                  <a:srgbClr val="002060"/>
                </a:solidFill>
              </a:rPr>
              <a:t>Ч</a:t>
            </a:r>
            <a:r>
              <a:rPr lang="ru-RU" sz="3600" dirty="0" smtClean="0">
                <a:solidFill>
                  <a:srgbClr val="002060"/>
                </a:solidFill>
              </a:rPr>
              <a:t>еткость формулировок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	Необходимое </a:t>
            </a:r>
            <a:r>
              <a:rPr lang="ru-RU" sz="3600" dirty="0">
                <a:solidFill>
                  <a:srgbClr val="002060"/>
                </a:solidFill>
              </a:rPr>
              <a:t>количество фактического </a:t>
            </a:r>
            <a:r>
              <a:rPr lang="ru-RU" sz="3600" dirty="0" smtClean="0">
                <a:solidFill>
                  <a:srgbClr val="002060"/>
                </a:solidFill>
              </a:rPr>
              <a:t>материала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	Наличие </a:t>
            </a:r>
            <a:r>
              <a:rPr lang="ru-RU" sz="3600" dirty="0">
                <a:solidFill>
                  <a:srgbClr val="002060"/>
                </a:solidFill>
              </a:rPr>
              <a:t>информации по </a:t>
            </a:r>
            <a:r>
              <a:rPr lang="ru-RU" sz="3600" dirty="0" smtClean="0">
                <a:solidFill>
                  <a:srgbClr val="002060"/>
                </a:solidFill>
              </a:rPr>
              <a:t>теме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	Полное </a:t>
            </a:r>
            <a:r>
              <a:rPr lang="ru-RU" sz="3600" dirty="0">
                <a:solidFill>
                  <a:srgbClr val="002060"/>
                </a:solidFill>
              </a:rPr>
              <a:t>раскрытие </a:t>
            </a:r>
            <a:r>
              <a:rPr lang="ru-RU" sz="3600" dirty="0" smtClean="0">
                <a:solidFill>
                  <a:srgbClr val="002060"/>
                </a:solidFill>
              </a:rPr>
              <a:t>темы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	Литературный язык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748464" y="6597352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портфель экскурсово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3421" b="13420"/>
          <a:stretch/>
        </p:blipFill>
        <p:spPr bwMode="auto">
          <a:xfrm>
            <a:off x="683568" y="1098000"/>
            <a:ext cx="7809961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748464" y="6597352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Спасибо за внимание!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давайте познакомим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2664296" cy="299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5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856041" cy="237626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</a:t>
            </a:r>
            <a:r>
              <a:rPr lang="ru-RU" sz="4000" b="1" dirty="0" smtClean="0">
                <a:solidFill>
                  <a:schemeClr val="tx1"/>
                </a:solidFill>
                <a:sym typeface="Wingdings 3" panose="05040102010807070707" pitchFamily="18" charset="2"/>
              </a:rPr>
              <a:t> Цели и задачи </a:t>
            </a:r>
            <a:r>
              <a:rPr lang="ru-RU" sz="4000" b="1" dirty="0" smtClean="0">
                <a:solidFill>
                  <a:schemeClr val="tx1"/>
                </a:solidFill>
              </a:rPr>
              <a:t>экскурсии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</a:t>
            </a:r>
            <a:r>
              <a:rPr lang="ru-RU" sz="40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Составление и проведение экскурсии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 </a:t>
            </a:r>
            <a:r>
              <a:rPr lang="ru-RU" sz="4000" b="1" dirty="0" smtClean="0">
                <a:solidFill>
                  <a:schemeClr val="tx1"/>
                </a:solidFill>
                <a:sym typeface="Wingdings 3" panose="05040102010807070707" pitchFamily="18" charset="2"/>
              </a:rPr>
              <a:t>Требования к тексту </a:t>
            </a:r>
            <a:br>
              <a:rPr lang="ru-RU" sz="4000" b="1" dirty="0" smtClean="0">
                <a:solidFill>
                  <a:schemeClr val="tx1"/>
                </a:solidFill>
                <a:sym typeface="Wingdings 3" panose="05040102010807070707" pitchFamily="18" charset="2"/>
              </a:rPr>
            </a:br>
            <a:r>
              <a:rPr lang="ru-RU" sz="4000" b="1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 </a:t>
            </a:r>
            <a:r>
              <a:rPr lang="ru-RU" sz="4000" b="1" dirty="0" smtClean="0">
                <a:solidFill>
                  <a:schemeClr val="tx1"/>
                </a:solidFill>
                <a:sym typeface="Wingdings 3" panose="05040102010807070707" pitchFamily="18" charset="2"/>
              </a:rPr>
              <a:t>«Портфель экскурсовода»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290" name="AutoShape 2" descr="Картинки по запросу знак вопро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212975"/>
            <a:ext cx="5917679" cy="992363"/>
          </a:xfrm>
        </p:spPr>
        <p:txBody>
          <a:bodyPr/>
          <a:lstStyle/>
          <a:p>
            <a:r>
              <a:rPr lang="ru-RU" sz="7200" b="1" dirty="0" smtClean="0"/>
              <a:t>ЭКСКУРСИЯ</a:t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916570">
            <a:off x="2685984" y="2697332"/>
            <a:ext cx="576064" cy="875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683430" flipH="1">
            <a:off x="5613267" y="2697332"/>
            <a:ext cx="576064" cy="875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737286"/>
            <a:ext cx="28083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подготовка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734791"/>
            <a:ext cx="28083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проведение</a:t>
            </a:r>
            <a:endParaRPr lang="ru-RU" dirty="0"/>
          </a:p>
        </p:txBody>
      </p:sp>
      <p:sp>
        <p:nvSpPr>
          <p:cNvPr id="10" name="Плюс 9"/>
          <p:cNvSpPr/>
          <p:nvPr/>
        </p:nvSpPr>
        <p:spPr>
          <a:xfrm>
            <a:off x="4355976" y="3861048"/>
            <a:ext cx="576064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7056"/>
            <a:ext cx="6876788" cy="71135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Что</a:t>
            </a:r>
            <a:r>
              <a:rPr lang="ru-RU" b="1" dirty="0" smtClean="0">
                <a:solidFill>
                  <a:schemeClr val="bg1"/>
                </a:solidFill>
              </a:rPr>
              <a:t>? (</a:t>
            </a:r>
            <a:r>
              <a:rPr lang="ru-RU" b="1" dirty="0">
                <a:solidFill>
                  <a:schemeClr val="bg1"/>
                </a:solidFill>
              </a:rPr>
              <a:t>содержание материала)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Разработка экскурсии проходит в несколько </a:t>
            </a:r>
            <a:r>
              <a:rPr lang="ru-RU" sz="2800" b="1" dirty="0" smtClean="0"/>
              <a:t>этапов:</a:t>
            </a:r>
            <a:endParaRPr lang="ru-RU" sz="2800" b="1" dirty="0"/>
          </a:p>
          <a:p>
            <a:r>
              <a:rPr lang="ru-RU" sz="2400" b="1" i="1" dirty="0" smtClean="0">
                <a:solidFill>
                  <a:schemeClr val="tx1"/>
                </a:solidFill>
              </a:rPr>
              <a:t>1. </a:t>
            </a:r>
            <a:r>
              <a:rPr lang="ru-RU" sz="2400" b="1" i="1" dirty="0" smtClean="0">
                <a:solidFill>
                  <a:schemeClr val="tx1"/>
                </a:solidFill>
                <a:hlinkClick r:id="rId2" action="ppaction://hlinksldjump"/>
              </a:rPr>
              <a:t>Определение цели и задач экскурсии.</a:t>
            </a:r>
            <a:r>
              <a:rPr lang="ru-RU" sz="2400" b="1" i="1" dirty="0" smtClean="0">
                <a:solidFill>
                  <a:schemeClr val="tx1"/>
                </a:solidFill>
                <a:hlinkClick r:id="rId3" action="ppaction://hlinksldjump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hlinkClick r:id="rId4" action="ppaction://hlinksldjump"/>
              </a:rPr>
              <a:t>Выбор темы.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2. Отбор литературы и источников экскурсионного материала.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3</a:t>
            </a:r>
            <a:r>
              <a:rPr lang="ru-RU" sz="2400" b="1" i="1" dirty="0">
                <a:solidFill>
                  <a:schemeClr val="tx1"/>
                </a:solidFill>
              </a:rPr>
              <a:t>. </a:t>
            </a:r>
            <a:r>
              <a:rPr lang="ru-RU" sz="2400" b="1" i="1" dirty="0">
                <a:solidFill>
                  <a:schemeClr val="tx1"/>
                </a:solidFill>
                <a:hlinkClick r:id="rId5" action="ppaction://hlinksldjump"/>
              </a:rPr>
              <a:t>Отбор и изучение экскурсионных </a:t>
            </a:r>
            <a:r>
              <a:rPr lang="ru-RU" sz="2400" b="1" i="1" dirty="0" smtClean="0">
                <a:solidFill>
                  <a:schemeClr val="tx1"/>
                </a:solidFill>
                <a:hlinkClick r:id="rId5" action="ppaction://hlinksldjump"/>
              </a:rPr>
              <a:t>объектов.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4. </a:t>
            </a:r>
            <a:r>
              <a:rPr lang="ru-RU" sz="2400" b="1" i="1" dirty="0">
                <a:solidFill>
                  <a:schemeClr val="tx1"/>
                </a:solidFill>
                <a:hlinkClick r:id="rId6" action="ppaction://hlinksldjump"/>
              </a:rPr>
              <a:t>Составление маршрута экскурсии.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5. Объезд или обход маршрута.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6. </a:t>
            </a:r>
            <a:r>
              <a:rPr lang="ru-RU" sz="2400" b="1" i="1" dirty="0">
                <a:solidFill>
                  <a:schemeClr val="tx1"/>
                </a:solidFill>
                <a:hlinkClick r:id="rId7" action="ppaction://hlinksldjump"/>
              </a:rPr>
              <a:t>Подготовка контрольного текста экскурсии.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7. </a:t>
            </a:r>
            <a:r>
              <a:rPr lang="ru-RU" sz="2400" b="1" i="1" dirty="0">
                <a:solidFill>
                  <a:schemeClr val="tx1"/>
                </a:solidFill>
                <a:hlinkClick r:id="rId8" action="ppaction://hlinksldjump"/>
              </a:rPr>
              <a:t>Комплектование «портфеля экскурсовода».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8. </a:t>
            </a:r>
            <a:r>
              <a:rPr lang="ru-RU" sz="2400" b="1" i="1" dirty="0">
                <a:solidFill>
                  <a:schemeClr val="tx1"/>
                </a:solidFill>
                <a:hlinkClick r:id="rId9" action="ppaction://hlinksldjump"/>
              </a:rPr>
              <a:t>Определение приемов проведения экскурсии.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9. </a:t>
            </a:r>
            <a:r>
              <a:rPr lang="ru-RU" sz="2400" b="1" i="1" dirty="0">
                <a:solidFill>
                  <a:schemeClr val="tx1"/>
                </a:solidFill>
                <a:hlinkClick r:id="" action="ppaction://noaction"/>
              </a:rPr>
              <a:t>Определение техники ведения экскурсии.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10. </a:t>
            </a:r>
            <a:r>
              <a:rPr lang="ru-RU" sz="2400" b="1" i="1" dirty="0">
                <a:solidFill>
                  <a:schemeClr val="tx1"/>
                </a:solidFill>
                <a:hlinkClick r:id="" action="ppaction://noaction"/>
              </a:rPr>
              <a:t>Составление методической разработки.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11. </a:t>
            </a:r>
            <a:r>
              <a:rPr lang="ru-RU" sz="2400" b="1" i="1" dirty="0">
                <a:solidFill>
                  <a:schemeClr val="tx1"/>
                </a:solidFill>
                <a:hlinkClick r:id="" action="ppaction://noaction"/>
              </a:rPr>
              <a:t>Составление индивидуальных текстов.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i="1" dirty="0">
                <a:solidFill>
                  <a:schemeClr val="tx1"/>
                </a:solidFill>
              </a:rPr>
              <a:t>12. Прием (сдача) </a:t>
            </a:r>
            <a:r>
              <a:rPr lang="ru-RU" sz="2400" b="1" i="1" dirty="0" smtClean="0">
                <a:solidFill>
                  <a:schemeClr val="tx1"/>
                </a:solidFill>
              </a:rPr>
              <a:t>экскурсии.</a:t>
            </a:r>
          </a:p>
        </p:txBody>
      </p:sp>
    </p:spTree>
    <p:extLst>
      <p:ext uri="{BB962C8B-B14F-4D97-AF65-F5344CB8AC3E}">
        <p14:creationId xmlns:p14="http://schemas.microsoft.com/office/powerpoint/2010/main" val="10047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3564" y="925605"/>
            <a:ext cx="6948796" cy="711359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экскурсии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7" y="2492896"/>
            <a:ext cx="8496944" cy="4032448"/>
          </a:xfrm>
        </p:spPr>
        <p:txBody>
          <a:bodyPr>
            <a:normAutofit/>
          </a:bodyPr>
          <a:lstStyle/>
          <a:p>
            <a:pPr lvl="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нформационно-познавательная</a:t>
            </a:r>
            <a:endParaRPr lang="ru-RU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воспитательная</a:t>
            </a:r>
          </a:p>
          <a:p>
            <a:pPr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рекреационная </a:t>
            </a:r>
            <a:endParaRPr lang="ru-RU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эстетическая</a:t>
            </a:r>
          </a:p>
          <a:p>
            <a:pPr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коммуникативная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56784" cy="7752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Цели и </a:t>
            </a:r>
            <a:r>
              <a:rPr lang="ru-RU" b="1" dirty="0">
                <a:solidFill>
                  <a:schemeClr val="bg1"/>
                </a:solidFill>
              </a:rPr>
              <a:t>задачи </a:t>
            </a:r>
            <a:r>
              <a:rPr lang="ru-RU" b="1" dirty="0" smtClean="0">
                <a:solidFill>
                  <a:schemeClr val="bg1"/>
                </a:solidFill>
              </a:rPr>
              <a:t>экскурсии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645506"/>
              </p:ext>
            </p:extLst>
          </p:nvPr>
        </p:nvGraphicFramePr>
        <p:xfrm>
          <a:off x="323528" y="1467899"/>
          <a:ext cx="8496944" cy="5429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5103"/>
                <a:gridCol w="5841841"/>
              </a:tblGrid>
              <a:tr h="64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Цели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Задачи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</a:tr>
              <a:tr h="64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Отдых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Поиск лечебных трав, ягод, грибов, фруктов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</a:tr>
              <a:tr h="728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Учебная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Усвоение детьми зна­ний по учебному предмету (ботанике, географии, истории)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</a:tr>
              <a:tr h="64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Научная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Выявление экспонатов для краеведческого музея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</a:tr>
              <a:tr h="977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Общеобразова</a:t>
                      </a:r>
                      <a:r>
                        <a:rPr lang="ru-RU" sz="2000" dirty="0" smtClean="0">
                          <a:effectLst/>
                        </a:rPr>
                        <a:t>-тельная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Расширение общего культурного кругозора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</a:tr>
              <a:tr h="787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Культурно-просвети­тельная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Повышение уровня знаний по истории, архитектуре, литерату­ре и другим отраслям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</a:tr>
              <a:tr h="977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Культурно-воспита­тельная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Усвоение знаний в сочетании с воспита­нием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95" marR="21895" marT="0" marB="0"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44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Тема отвечает на три главных вопроса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tx1"/>
                </a:solidFill>
              </a:rPr>
              <a:t>Кому? (круг лиц, для которых предназначена экскурсия)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tx1"/>
                </a:solidFill>
              </a:rPr>
              <a:t>Что? (какие события, явления и предметы собирается показать автор)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chemeClr val="tx1"/>
                </a:solidFill>
              </a:rPr>
              <a:t>Зачем? (к чему конкретно хочет побудить автор экскурсией, какова его цель)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индивидуальность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точность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образность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легкость запоминания и воспроизводства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благозвучие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отсутствие отрицательных ассоциаций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	содержательный смысл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24744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Ins="72000" rtlCol="0" anchor="ctr"/>
          <a:lstStyle/>
          <a:p>
            <a:pPr algn="ctr"/>
            <a:r>
              <a:rPr lang="ru-RU" sz="3000" i="1" dirty="0" smtClean="0">
                <a:solidFill>
                  <a:schemeClr val="tx1"/>
                </a:solidFill>
              </a:rPr>
              <a:t>Бобруйск - город </a:t>
            </a:r>
            <a:r>
              <a:rPr lang="ru-RU" sz="3000" i="1" dirty="0">
                <a:solidFill>
                  <a:schemeClr val="tx1"/>
                </a:solidFill>
              </a:rPr>
              <a:t>над Березиной </a:t>
            </a:r>
          </a:p>
          <a:p>
            <a:pPr algn="ctr"/>
            <a:r>
              <a:rPr lang="ru-RU" sz="3000" i="1" dirty="0">
                <a:solidFill>
                  <a:schemeClr val="tx1"/>
                </a:solidFill>
              </a:rPr>
              <a:t>В сказку девственной природы</a:t>
            </a:r>
          </a:p>
          <a:p>
            <a:pPr algn="ctr"/>
            <a:r>
              <a:rPr lang="ru-RU" sz="3000" i="1" dirty="0">
                <a:solidFill>
                  <a:schemeClr val="tx1"/>
                </a:solidFill>
              </a:rPr>
              <a:t>Витебск - город Марка Шагала</a:t>
            </a:r>
          </a:p>
          <a:p>
            <a:pPr algn="ctr"/>
            <a:r>
              <a:rPr lang="ru-RU" sz="3000" i="1" dirty="0">
                <a:solidFill>
                  <a:schemeClr val="tx1"/>
                </a:solidFill>
              </a:rPr>
              <a:t>Дорогами </a:t>
            </a:r>
            <a:r>
              <a:rPr lang="ru-RU" sz="3000" i="1" dirty="0" err="1">
                <a:solidFill>
                  <a:schemeClr val="tx1"/>
                </a:solidFill>
              </a:rPr>
              <a:t>Жлобинщины</a:t>
            </a:r>
            <a:endParaRPr lang="ru-RU" sz="3000" i="1" dirty="0">
              <a:solidFill>
                <a:schemeClr val="tx1"/>
              </a:solidFill>
            </a:endParaRPr>
          </a:p>
          <a:p>
            <a:pPr algn="ctr"/>
            <a:r>
              <a:rPr lang="ru-RU" sz="3000" i="1" dirty="0">
                <a:solidFill>
                  <a:schemeClr val="tx1"/>
                </a:solidFill>
              </a:rPr>
              <a:t>Есть в Беларуси такие места (Брест - Беловежская пуща)</a:t>
            </a:r>
          </a:p>
          <a:p>
            <a:pPr algn="ctr"/>
            <a:r>
              <a:rPr lang="ru-RU" sz="3000" i="1" dirty="0">
                <a:solidFill>
                  <a:schemeClr val="tx1"/>
                </a:solidFill>
              </a:rPr>
              <a:t>Знакомые улицы Бобруйска</a:t>
            </a:r>
          </a:p>
          <a:p>
            <a:pPr algn="ctr"/>
            <a:r>
              <a:rPr lang="ru-RU" sz="3000" i="1" dirty="0">
                <a:solidFill>
                  <a:schemeClr val="tx1"/>
                </a:solidFill>
              </a:rPr>
              <a:t>По страницам истории тысячелетнего Витебска</a:t>
            </a:r>
          </a:p>
          <a:p>
            <a:pPr algn="ctr"/>
            <a:r>
              <a:rPr lang="ru-RU" sz="3000" i="1" dirty="0">
                <a:solidFill>
                  <a:schemeClr val="tx1"/>
                </a:solidFill>
              </a:rPr>
              <a:t>Путешествие по Приднепровскому краю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765704" y="6560113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8765704" y="11109193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Памятные места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Здания и сооружения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Природные объекты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Экспозиции музеев, постоянные и временные выставки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Памятники археологии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Памятники искусства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748464" y="6525344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8640"/>
            <a:ext cx="4392488" cy="86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Выбор объектов показа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24744"/>
            <a:ext cx="6696744" cy="7200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основные</a:t>
            </a:r>
            <a:r>
              <a:rPr lang="ru-RU" sz="2800" dirty="0"/>
              <a:t> </a:t>
            </a:r>
            <a:r>
              <a:rPr lang="ru-RU" sz="2800" dirty="0" smtClean="0"/>
              <a:t>                </a:t>
            </a:r>
            <a:r>
              <a:rPr lang="ru-RU" sz="2800" b="1" dirty="0" smtClean="0"/>
              <a:t>дополнительные</a:t>
            </a:r>
            <a:endParaRPr lang="ru-RU" sz="28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339752" y="90872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84168" y="90872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Картинки по запросу природа белару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219" y="1913697"/>
            <a:ext cx="2874086" cy="1823187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Традиционные постройки беларус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19335"/>
            <a:ext cx="4193771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137320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познавательная </a:t>
            </a:r>
            <a:r>
              <a:rPr lang="ru-RU" sz="3200" dirty="0" smtClean="0">
                <a:solidFill>
                  <a:schemeClr val="tx1"/>
                </a:solidFill>
              </a:rPr>
              <a:t>ценность</a:t>
            </a:r>
          </a:p>
          <a:p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известность объекта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необычность объекта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выразительность объекта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сохранность объекта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</a:rPr>
              <a:t>местонахождение объекта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 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назад 12">
            <a:hlinkClick r:id="rId2" action="ppaction://hlinksldjump" highlightClick="1"/>
          </p:cNvPr>
          <p:cNvSpPr/>
          <p:nvPr/>
        </p:nvSpPr>
        <p:spPr>
          <a:xfrm>
            <a:off x="8705971" y="6532203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40179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chemeClr val="tx1"/>
                </a:solidFill>
              </a:rPr>
              <a:t>Схема маршрута – графическое представление участков перемещения и мест остановок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схема маршрута экскурс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"/>
          <a:stretch/>
        </p:blipFill>
        <p:spPr bwMode="auto">
          <a:xfrm>
            <a:off x="2699792" y="3084984"/>
            <a:ext cx="5496545" cy="36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1124744"/>
            <a:ext cx="9144000" cy="57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800" strike="sngStrike" dirty="0">
                <a:solidFill>
                  <a:schemeClr val="tx1"/>
                </a:solidFill>
              </a:rPr>
              <a:t>Повторные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800" strike="sngStrike" dirty="0" smtClean="0">
                <a:solidFill>
                  <a:schemeClr val="tx1"/>
                </a:solidFill>
              </a:rPr>
              <a:t>проходы </a:t>
            </a:r>
            <a:r>
              <a:rPr lang="ru-RU" sz="2800" strike="sngStrike" dirty="0">
                <a:solidFill>
                  <a:schemeClr val="tx1"/>
                </a:solidFill>
              </a:rPr>
              <a:t>по одним и тем же участкам </a:t>
            </a:r>
            <a:r>
              <a:rPr lang="ru-RU" sz="2400" strike="sngStrike" dirty="0">
                <a:solidFill>
                  <a:schemeClr val="tx1"/>
                </a:solidFill>
              </a:rPr>
              <a:t>(кроме самых исключительных случаев</a:t>
            </a:r>
            <a:r>
              <a:rPr lang="ru-RU" sz="2400" strike="sngStrike" dirty="0" smtClean="0">
                <a:solidFill>
                  <a:schemeClr val="tx1"/>
                </a:solidFill>
              </a:rPr>
              <a:t>), т.н. </a:t>
            </a: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800" strike="sngStrike" dirty="0" smtClean="0">
                <a:solidFill>
                  <a:schemeClr val="tx1"/>
                </a:solidFill>
              </a:rPr>
              <a:t>Петли»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Переходы должны быть небольшими (10-15 </a:t>
            </a:r>
            <a:r>
              <a:rPr lang="ru-RU" sz="2800" dirty="0" smtClean="0">
                <a:solidFill>
                  <a:schemeClr val="tx1"/>
                </a:solidFill>
              </a:rPr>
              <a:t>минут)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Наличие доступа к объекту </a:t>
            </a:r>
            <a:r>
              <a:rPr lang="ru-RU" sz="2800" dirty="0">
                <a:solidFill>
                  <a:schemeClr val="tx1"/>
                </a:solidFill>
              </a:rPr>
              <a:t>(площадки для его осмотра)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Объекты должны </a:t>
            </a:r>
            <a:r>
              <a:rPr lang="ru-RU" sz="2800" dirty="0">
                <a:solidFill>
                  <a:schemeClr val="tx1"/>
                </a:solidFill>
              </a:rPr>
              <a:t>быть показаны в логической последовательности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748464" y="6525344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2864</TotalTime>
  <Words>207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Ион (конференц-зал)</vt:lpstr>
      <vt:lpstr>Добрый   день! </vt:lpstr>
      <vt:lpstr>   Цели и задачи экскурсии   Составление и проведение экскурсии  Требования к тексту   «Портфель экскурсовода»    </vt:lpstr>
      <vt:lpstr>ЭКСКУРСИЯ  </vt:lpstr>
      <vt:lpstr>Что? (содержание материала) </vt:lpstr>
      <vt:lpstr>Основные цели экскурсии</vt:lpstr>
      <vt:lpstr> Цели и задачи экскурсии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 Шпиганович</cp:lastModifiedBy>
  <cp:revision>126</cp:revision>
  <dcterms:created xsi:type="dcterms:W3CDTF">2017-12-10T12:26:34Z</dcterms:created>
  <dcterms:modified xsi:type="dcterms:W3CDTF">2018-01-18T10:44:53Z</dcterms:modified>
</cp:coreProperties>
</file>