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7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80" r:id="rId21"/>
    <p:sldId id="281" r:id="rId22"/>
    <p:sldId id="282" r:id="rId23"/>
    <p:sldId id="283" r:id="rId24"/>
    <p:sldId id="273" r:id="rId25"/>
    <p:sldId id="279" r:id="rId26"/>
    <p:sldId id="274" r:id="rId27"/>
    <p:sldId id="27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 snapToGrid="0">
      <p:cViewPr varScale="1">
        <p:scale>
          <a:sx n="58" d="100"/>
          <a:sy n="58" d="100"/>
        </p:scale>
        <p:origin x="78" y="10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QUERCUS\Home\GCB%20Grant%20Green%20Economy\&#1057;&#1077;&#1090;.%20&#1101;&#1082;&#1089;&#1087;&#1077;&#1088;&#1080;&#1084;&#1077;&#1085;&#1090;\&#1057;&#1077;&#1090;&#1077;&#1074;&#1086;&#1081;%20&#1072;&#1085;&#1072;&#1083;&#1080;&#1079;\&#1089;&#1077;&#1090;.%20&#1101;&#1082;&#1089;&#1087;&#1077;&#1088;&#1080;&#1084;&#1077;&#1085;&#1090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QUERCUS\Home\GCB%20Grant%20Green%20Economy\&#1057;&#1077;&#1090;.%20&#1101;&#1082;&#1089;&#1087;&#1077;&#1088;&#1080;&#1084;&#1077;&#1085;&#1090;\&#1057;&#1077;&#1090;&#1077;&#1074;&#1086;&#1081;%20&#1072;&#1085;&#1072;&#1083;&#1080;&#1079;\&#1089;&#1077;&#1090;.%20&#1101;&#1082;&#1089;&#1087;&#1077;&#1088;&#1080;&#1084;&#1077;&#1085;&#1090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QUERCUS\Home\GCB%20Grant%20Green%20Economy\&#1057;&#1077;&#1090;.%20&#1101;&#1082;&#1089;&#1087;&#1077;&#1088;&#1080;&#1084;&#1077;&#1085;&#1090;\&#1057;&#1077;&#1090;&#1077;&#1074;&#1086;&#1081;%20&#1072;&#1085;&#1072;&#1083;&#1080;&#1079;\&#1089;&#1077;&#1090;.%20&#1101;&#1082;&#1089;&#1087;&#1077;&#1088;&#1080;&#1084;&#1077;&#1085;&#1090;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QUERCUS\Home\GCB%20Grant%20Green%20Economy\&#1057;&#1077;&#1090;.%20&#1101;&#1082;&#1089;&#1087;&#1077;&#1088;&#1080;&#1084;&#1077;&#1085;&#1090;\&#1057;&#1077;&#1090;&#1077;&#1074;&#1086;&#1081;%20&#1072;&#1085;&#1072;&#1083;&#1080;&#1079;\&#1089;&#1077;&#1090;.%20&#1101;&#1082;&#1089;&#1087;&#1077;&#1088;&#1080;&#1084;&#1077;&#1085;&#1090;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С ВАРИАНТА: КОРНЕВАЯ ПОДКОРМКА</a:t>
            </a:r>
          </a:p>
        </c:rich>
      </c:tx>
      <c:layout>
        <c:manualLayout>
          <c:xMode val="edge"/>
          <c:yMode val="edge"/>
          <c:x val="0.19022272244721203"/>
          <c:y val="3.84447632097794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9455893372180151E-2"/>
          <c:y val="0.28428295421405658"/>
          <c:w val="0.87715229376232273"/>
          <c:h val="0.49813247302420532"/>
        </c:manualLayout>
      </c:layout>
      <c:barChart>
        <c:barDir val="col"/>
        <c:grouping val="clustered"/>
        <c:varyColors val="0"/>
        <c:ser>
          <c:idx val="0"/>
          <c:order val="0"/>
          <c:tx>
            <c:v>Суглинок</c:v>
          </c:tx>
          <c:spPr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'окончательные итоги'!$B$6:$M$6</c:f>
              <c:numCache>
                <c:formatCode>General</c:formatCode>
                <c:ptCount val="12"/>
                <c:pt idx="0">
                  <c:v>7.24</c:v>
                </c:pt>
                <c:pt idx="1">
                  <c:v>6.5149999999999997</c:v>
                </c:pt>
                <c:pt idx="2">
                  <c:v>6.83</c:v>
                </c:pt>
                <c:pt idx="3">
                  <c:v>5.6050000000000004</c:v>
                </c:pt>
                <c:pt idx="4">
                  <c:v>0.191</c:v>
                </c:pt>
                <c:pt idx="5">
                  <c:v>0.2</c:v>
                </c:pt>
                <c:pt idx="6">
                  <c:v>0.34599999999999997</c:v>
                </c:pt>
                <c:pt idx="7">
                  <c:v>0.27300000000000002</c:v>
                </c:pt>
                <c:pt idx="8">
                  <c:v>11.057</c:v>
                </c:pt>
                <c:pt idx="9">
                  <c:v>1.5249999999999999</c:v>
                </c:pt>
                <c:pt idx="10">
                  <c:v>8.8800000000000008</c:v>
                </c:pt>
                <c:pt idx="11">
                  <c:v>8.3650000000000002</c:v>
                </c:pt>
              </c:numCache>
            </c:numRef>
          </c:val>
        </c:ser>
        <c:ser>
          <c:idx val="1"/>
          <c:order val="1"/>
          <c:tx>
            <c:v>Супесь</c:v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'окончательные итоги'!$B$16:$M$16</c:f>
              <c:numCache>
                <c:formatCode>General</c:formatCode>
                <c:ptCount val="12"/>
                <c:pt idx="0">
                  <c:v>2.2250000000000001</c:v>
                </c:pt>
                <c:pt idx="1">
                  <c:v>3.3</c:v>
                </c:pt>
                <c:pt idx="2">
                  <c:v>3.2</c:v>
                </c:pt>
                <c:pt idx="3">
                  <c:v>1.55</c:v>
                </c:pt>
                <c:pt idx="4">
                  <c:v>0.46500000000000002</c:v>
                </c:pt>
                <c:pt idx="5">
                  <c:v>0.41</c:v>
                </c:pt>
                <c:pt idx="6">
                  <c:v>0.28000000000000003</c:v>
                </c:pt>
                <c:pt idx="7">
                  <c:v>0.52</c:v>
                </c:pt>
                <c:pt idx="8">
                  <c:v>3.35</c:v>
                </c:pt>
                <c:pt idx="9">
                  <c:v>7.4749999999999996</c:v>
                </c:pt>
                <c:pt idx="10">
                  <c:v>4.87</c:v>
                </c:pt>
                <c:pt idx="11">
                  <c:v>6.625</c:v>
                </c:pt>
              </c:numCache>
            </c:numRef>
          </c:val>
        </c:ser>
        <c:ser>
          <c:idx val="3"/>
          <c:order val="2"/>
          <c:tx>
            <c:v>Рыхлый песок</c:v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'окончательные итоги'!$B$38:$M$38</c:f>
              <c:numCache>
                <c:formatCode>General</c:formatCode>
                <c:ptCount val="12"/>
                <c:pt idx="0">
                  <c:v>9.5</c:v>
                </c:pt>
                <c:pt idx="1">
                  <c:v>7.4</c:v>
                </c:pt>
                <c:pt idx="2">
                  <c:v>6.8</c:v>
                </c:pt>
                <c:pt idx="3">
                  <c:v>7.3</c:v>
                </c:pt>
                <c:pt idx="4">
                  <c:v>0.2</c:v>
                </c:pt>
                <c:pt idx="5">
                  <c:v>0.2</c:v>
                </c:pt>
                <c:pt idx="6">
                  <c:v>0.3</c:v>
                </c:pt>
                <c:pt idx="7">
                  <c:v>0.3</c:v>
                </c:pt>
                <c:pt idx="8">
                  <c:v>16</c:v>
                </c:pt>
                <c:pt idx="9">
                  <c:v>21</c:v>
                </c:pt>
                <c:pt idx="10">
                  <c:v>18</c:v>
                </c:pt>
                <c:pt idx="11">
                  <c:v>17</c:v>
                </c:pt>
              </c:numCache>
            </c:numRef>
          </c:val>
        </c:ser>
        <c:ser>
          <c:idx val="4"/>
          <c:order val="3"/>
          <c:tx>
            <c:v>Суглинок</c:v>
          </c:tx>
          <c:spPr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'окончательные итоги'!$B$47:$M$47</c:f>
              <c:numCache>
                <c:formatCode>General</c:formatCode>
                <c:ptCount val="12"/>
                <c:pt idx="0">
                  <c:v>10.7</c:v>
                </c:pt>
                <c:pt idx="1">
                  <c:v>2.82</c:v>
                </c:pt>
                <c:pt idx="2">
                  <c:v>2.33</c:v>
                </c:pt>
                <c:pt idx="3">
                  <c:v>2.23</c:v>
                </c:pt>
                <c:pt idx="4">
                  <c:v>2.72</c:v>
                </c:pt>
                <c:pt idx="5">
                  <c:v>1.56</c:v>
                </c:pt>
                <c:pt idx="6">
                  <c:v>1.17</c:v>
                </c:pt>
                <c:pt idx="7">
                  <c:v>1.49</c:v>
                </c:pt>
                <c:pt idx="8">
                  <c:v>15</c:v>
                </c:pt>
                <c:pt idx="9">
                  <c:v>7.6</c:v>
                </c:pt>
                <c:pt idx="10">
                  <c:v>7.45</c:v>
                </c:pt>
                <c:pt idx="11">
                  <c:v>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92385840"/>
        <c:axId val="292386400"/>
      </c:barChart>
      <c:catAx>
        <c:axId val="2923858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4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Свекла столовая</a:t>
                </a:r>
              </a:p>
            </c:rich>
          </c:tx>
          <c:layout>
            <c:manualLayout>
              <c:xMode val="edge"/>
              <c:yMode val="edge"/>
              <c:x val="0.16589281050080046"/>
              <c:y val="0.81387324069253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2386400"/>
        <c:crosses val="autoZero"/>
        <c:auto val="1"/>
        <c:lblAlgn val="ctr"/>
        <c:lblOffset val="100"/>
        <c:noMultiLvlLbl val="0"/>
      </c:catAx>
      <c:valAx>
        <c:axId val="29238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Урожай с варианта, кг</a:t>
                </a:r>
              </a:p>
            </c:rich>
          </c:tx>
          <c:layout>
            <c:manualLayout>
              <c:xMode val="edge"/>
              <c:yMode val="edge"/>
              <c:x val="3.4252121423892438E-2"/>
              <c:y val="0.349443037302951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238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874731666601457"/>
          <c:y val="0.14556197795425824"/>
          <c:w val="0.5189232755585117"/>
          <c:h val="6.24581609204401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С ВАРИАНТА: ВНЕКОРНЕВАЯ ПОДКОРМКА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Суглинок</c:v>
          </c:tx>
          <c:spPr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'окончательные итоги'!$B$8:$M$8</c:f>
              <c:numCache>
                <c:formatCode>General</c:formatCode>
                <c:ptCount val="12"/>
                <c:pt idx="0">
                  <c:v>8.5150000000000006</c:v>
                </c:pt>
                <c:pt idx="1">
                  <c:v>6.3949999999999996</c:v>
                </c:pt>
                <c:pt idx="2">
                  <c:v>7.2350000000000003</c:v>
                </c:pt>
                <c:pt idx="3">
                  <c:v>5.73</c:v>
                </c:pt>
                <c:pt idx="4">
                  <c:v>0.28599999999999998</c:v>
                </c:pt>
                <c:pt idx="5">
                  <c:v>0.254</c:v>
                </c:pt>
                <c:pt idx="6">
                  <c:v>0.29799999999999999</c:v>
                </c:pt>
                <c:pt idx="7">
                  <c:v>0.37</c:v>
                </c:pt>
                <c:pt idx="8">
                  <c:v>11.057</c:v>
                </c:pt>
                <c:pt idx="9">
                  <c:v>9.5850000000000009</c:v>
                </c:pt>
                <c:pt idx="10">
                  <c:v>10.88</c:v>
                </c:pt>
                <c:pt idx="11">
                  <c:v>6.2050000000000001</c:v>
                </c:pt>
              </c:numCache>
            </c:numRef>
          </c:val>
        </c:ser>
        <c:ser>
          <c:idx val="1"/>
          <c:order val="1"/>
          <c:tx>
            <c:v>Супесь</c:v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'окончательные итоги'!$B$19:$M$19</c:f>
              <c:numCache>
                <c:formatCode>General</c:formatCode>
                <c:ptCount val="12"/>
                <c:pt idx="0">
                  <c:v>2.2250000000000001</c:v>
                </c:pt>
                <c:pt idx="1">
                  <c:v>2.4</c:v>
                </c:pt>
                <c:pt idx="2">
                  <c:v>2.2000000000000002</c:v>
                </c:pt>
                <c:pt idx="3">
                  <c:v>1.85</c:v>
                </c:pt>
                <c:pt idx="4">
                  <c:v>0.46500000000000002</c:v>
                </c:pt>
                <c:pt idx="5">
                  <c:v>0.3</c:v>
                </c:pt>
                <c:pt idx="6">
                  <c:v>0.33500000000000002</c:v>
                </c:pt>
                <c:pt idx="7">
                  <c:v>0.42499999999999999</c:v>
                </c:pt>
                <c:pt idx="8">
                  <c:v>3.35</c:v>
                </c:pt>
                <c:pt idx="9">
                  <c:v>6.75</c:v>
                </c:pt>
                <c:pt idx="10">
                  <c:v>7.35</c:v>
                </c:pt>
                <c:pt idx="11">
                  <c:v>3.5</c:v>
                </c:pt>
              </c:numCache>
            </c:numRef>
          </c:val>
        </c:ser>
        <c:ser>
          <c:idx val="3"/>
          <c:order val="2"/>
          <c:tx>
            <c:v>Рыхлый песок</c:v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'окончательные итоги'!$B$40:$M$40</c:f>
              <c:numCache>
                <c:formatCode>General</c:formatCode>
                <c:ptCount val="12"/>
                <c:pt idx="0">
                  <c:v>9</c:v>
                </c:pt>
                <c:pt idx="1">
                  <c:v>7.6</c:v>
                </c:pt>
                <c:pt idx="2">
                  <c:v>7.2</c:v>
                </c:pt>
                <c:pt idx="3">
                  <c:v>8</c:v>
                </c:pt>
                <c:pt idx="4">
                  <c:v>0.2</c:v>
                </c:pt>
                <c:pt idx="5">
                  <c:v>0.2</c:v>
                </c:pt>
                <c:pt idx="6">
                  <c:v>0.3</c:v>
                </c:pt>
                <c:pt idx="7">
                  <c:v>0.3</c:v>
                </c:pt>
                <c:pt idx="8">
                  <c:v>14</c:v>
                </c:pt>
                <c:pt idx="9">
                  <c:v>17</c:v>
                </c:pt>
                <c:pt idx="10">
                  <c:v>17</c:v>
                </c:pt>
                <c:pt idx="11">
                  <c:v>16</c:v>
                </c:pt>
              </c:numCache>
            </c:numRef>
          </c:val>
        </c:ser>
        <c:ser>
          <c:idx val="4"/>
          <c:order val="3"/>
          <c:tx>
            <c:v>Суглинок</c:v>
          </c:tx>
          <c:spPr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'окончательные итоги'!$B$50:$M$50</c:f>
              <c:numCache>
                <c:formatCode>General</c:formatCode>
                <c:ptCount val="12"/>
                <c:pt idx="0">
                  <c:v>0</c:v>
                </c:pt>
                <c:pt idx="1">
                  <c:v>2.93</c:v>
                </c:pt>
                <c:pt idx="2">
                  <c:v>4.0999999999999996</c:v>
                </c:pt>
                <c:pt idx="3">
                  <c:v>3.32</c:v>
                </c:pt>
                <c:pt idx="4">
                  <c:v>0</c:v>
                </c:pt>
                <c:pt idx="5">
                  <c:v>1</c:v>
                </c:pt>
                <c:pt idx="6">
                  <c:v>1.24</c:v>
                </c:pt>
                <c:pt idx="7">
                  <c:v>1.03</c:v>
                </c:pt>
                <c:pt idx="8">
                  <c:v>0</c:v>
                </c:pt>
                <c:pt idx="9">
                  <c:v>9.3000000000000007</c:v>
                </c:pt>
                <c:pt idx="10">
                  <c:v>9.8699999999999992</c:v>
                </c:pt>
                <c:pt idx="1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07654864"/>
        <c:axId val="307657664"/>
      </c:barChart>
      <c:catAx>
        <c:axId val="307654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4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Свекла столовая</a:t>
                </a:r>
              </a:p>
            </c:rich>
          </c:tx>
          <c:layout>
            <c:manualLayout>
              <c:xMode val="edge"/>
              <c:yMode val="edge"/>
              <c:x val="0.13398553116602677"/>
              <c:y val="0.894793534307465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7657664"/>
        <c:crosses val="autoZero"/>
        <c:auto val="1"/>
        <c:lblAlgn val="ctr"/>
        <c:lblOffset val="100"/>
        <c:noMultiLvlLbl val="0"/>
      </c:catAx>
      <c:valAx>
        <c:axId val="30765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Урожай с варианта, кг</a:t>
                </a:r>
              </a:p>
            </c:rich>
          </c:tx>
          <c:layout>
            <c:manualLayout>
              <c:xMode val="edge"/>
              <c:yMode val="edge"/>
              <c:x val="1.4669585013828219E-2"/>
              <c:y val="0.292781730174210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7654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2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С ВАРИАНТА: КОРНЕВАЯ ПОДКОРМКА</a:t>
            </a:r>
          </a:p>
        </c:rich>
      </c:tx>
      <c:layout>
        <c:manualLayout>
          <c:xMode val="edge"/>
          <c:yMode val="edge"/>
          <c:x val="0.21251822986151836"/>
          <c:y val="1.70925945324782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2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10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11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'окончательные итоги'!$B$27:$M$27</c:f>
              <c:numCache>
                <c:formatCode>General</c:formatCode>
                <c:ptCount val="12"/>
                <c:pt idx="0">
                  <c:v>2.36625</c:v>
                </c:pt>
                <c:pt idx="1">
                  <c:v>2.4537499999999999</c:v>
                </c:pt>
                <c:pt idx="2">
                  <c:v>2.5075000000000003</c:v>
                </c:pt>
                <c:pt idx="3">
                  <c:v>1.7887500000000001</c:v>
                </c:pt>
                <c:pt idx="4">
                  <c:v>0.16400000000000001</c:v>
                </c:pt>
                <c:pt idx="5">
                  <c:v>0.1525</c:v>
                </c:pt>
                <c:pt idx="6">
                  <c:v>0.1565</c:v>
                </c:pt>
                <c:pt idx="7">
                  <c:v>0.19825000000000001</c:v>
                </c:pt>
                <c:pt idx="8">
                  <c:v>3.60175</c:v>
                </c:pt>
                <c:pt idx="9">
                  <c:v>2.25</c:v>
                </c:pt>
                <c:pt idx="10">
                  <c:v>3.4375</c:v>
                </c:pt>
                <c:pt idx="11">
                  <c:v>3.7475000000000001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674240"/>
        <c:axId val="293674800"/>
        <c:axId val="0"/>
      </c:bar3DChart>
      <c:catAx>
        <c:axId val="293674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small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400" b="1" cap="small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Свекла столовая</a:t>
                </a:r>
              </a:p>
            </c:rich>
          </c:tx>
          <c:layout>
            <c:manualLayout>
              <c:xMode val="edge"/>
              <c:yMode val="edge"/>
              <c:x val="0.16515050960066879"/>
              <c:y val="0.902926624542318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small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674800"/>
        <c:crosses val="autoZero"/>
        <c:auto val="1"/>
        <c:lblAlgn val="ctr"/>
        <c:lblOffset val="100"/>
        <c:noMultiLvlLbl val="0"/>
      </c:catAx>
      <c:valAx>
        <c:axId val="29367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Урожай с варианта, кг</a:t>
                </a:r>
              </a:p>
            </c:rich>
          </c:tx>
          <c:layout>
            <c:manualLayout>
              <c:xMode val="edge"/>
              <c:yMode val="edge"/>
              <c:x val="3.1674661784832026E-2"/>
              <c:y val="0.25700173909298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67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2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С ВАРИАНТА: ВНЕКОРНЕВАЯ ПОДКОРМКА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2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10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11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'окончательные итоги'!$B$30:$M$30</c:f>
              <c:numCache>
                <c:formatCode>General</c:formatCode>
                <c:ptCount val="12"/>
                <c:pt idx="0">
                  <c:v>3.58</c:v>
                </c:pt>
                <c:pt idx="1">
                  <c:v>2.19875</c:v>
                </c:pt>
                <c:pt idx="2">
                  <c:v>2.3587500000000001</c:v>
                </c:pt>
                <c:pt idx="3">
                  <c:v>1.895</c:v>
                </c:pt>
                <c:pt idx="4">
                  <c:v>0.25033333333333335</c:v>
                </c:pt>
                <c:pt idx="5">
                  <c:v>0.13850000000000001</c:v>
                </c:pt>
                <c:pt idx="6">
                  <c:v>0.15825</c:v>
                </c:pt>
                <c:pt idx="7">
                  <c:v>0.19874999999999998</c:v>
                </c:pt>
                <c:pt idx="8">
                  <c:v>4.8023333333333333</c:v>
                </c:pt>
                <c:pt idx="9">
                  <c:v>4.0837500000000002</c:v>
                </c:pt>
                <c:pt idx="10">
                  <c:v>4.5575000000000001</c:v>
                </c:pt>
                <c:pt idx="11">
                  <c:v>2.42625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5709264"/>
        <c:axId val="283770368"/>
        <c:axId val="0"/>
      </c:bar3DChart>
      <c:catAx>
        <c:axId val="295709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small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400" b="1" cap="small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Свекла столовая</a:t>
                </a:r>
              </a:p>
            </c:rich>
          </c:tx>
          <c:layout>
            <c:manualLayout>
              <c:xMode val="edge"/>
              <c:yMode val="edge"/>
              <c:x val="0.16581402503421844"/>
              <c:y val="0.879946420858078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small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3770368"/>
        <c:crosses val="autoZero"/>
        <c:auto val="1"/>
        <c:lblAlgn val="ctr"/>
        <c:lblOffset val="100"/>
        <c:noMultiLvlLbl val="0"/>
      </c:catAx>
      <c:valAx>
        <c:axId val="28377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Урожай с варианта, кг</a:t>
                </a:r>
              </a:p>
            </c:rich>
          </c:tx>
          <c:layout>
            <c:manualLayout>
              <c:xMode val="edge"/>
              <c:yMode val="edge"/>
              <c:x val="3.4523176120528493E-2"/>
              <c:y val="0.259975819290394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709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0.45075</cdr:x>
      <cdr:y>0.80752</cdr:y>
    </cdr:from>
    <cdr:to>
      <cdr:x>0.68042</cdr:x>
      <cdr:y>0.90821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138301" y="3712948"/>
          <a:ext cx="2108569" cy="4629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Фасоль</a:t>
          </a:r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овощная</a:t>
          </a:r>
        </a:p>
      </cdr:txBody>
    </cdr:sp>
  </cdr:relSizeAnchor>
  <cdr:relSizeAnchor xmlns:cdr="http://schemas.openxmlformats.org/drawingml/2006/chartDrawing">
    <cdr:from>
      <cdr:x>0.71459</cdr:x>
      <cdr:y>0.80235</cdr:y>
    </cdr:from>
    <cdr:to>
      <cdr:x>0.94425</cdr:x>
      <cdr:y>0.90304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560510" y="3689197"/>
          <a:ext cx="2108477" cy="4629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Капуста</a:t>
          </a:r>
          <a:r>
            <a:rPr lang="ru-RU" sz="12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среднепоздняя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0.098</cdr:x>
      <cdr:y>0.58542</cdr:y>
    </cdr:from>
    <cdr:to>
      <cdr:x>0.12351</cdr:x>
      <cdr:y>0.66181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939255" y="2808136"/>
          <a:ext cx="244503" cy="366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bg1"/>
              </a:solidFill>
            </a:rPr>
            <a:t>К</a:t>
          </a:r>
        </a:p>
      </cdr:txBody>
    </cdr:sp>
  </cdr:relSizeAnchor>
  <cdr:relSizeAnchor xmlns:cdr="http://schemas.openxmlformats.org/drawingml/2006/chartDrawing">
    <cdr:from>
      <cdr:x>0.16544</cdr:x>
      <cdr:y>0.59568</cdr:y>
    </cdr:from>
    <cdr:to>
      <cdr:x>0.22233</cdr:x>
      <cdr:y>0.67439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585641" y="2857320"/>
          <a:ext cx="545269" cy="377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err="1">
              <a:solidFill>
                <a:schemeClr val="bg1"/>
              </a:solidFill>
            </a:rPr>
            <a:t>Кр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0.24246</cdr:x>
      <cdr:y>0.58947</cdr:y>
    </cdr:from>
    <cdr:to>
      <cdr:x>0.26797</cdr:x>
      <cdr:y>0.66586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323877" y="2827555"/>
          <a:ext cx="244503" cy="366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/>
            <a:t>О</a:t>
          </a:r>
        </a:p>
      </cdr:txBody>
    </cdr:sp>
  </cdr:relSizeAnchor>
  <cdr:relSizeAnchor xmlns:cdr="http://schemas.openxmlformats.org/drawingml/2006/chartDrawing">
    <cdr:from>
      <cdr:x>0.30742</cdr:x>
      <cdr:y>0.61614</cdr:y>
    </cdr:from>
    <cdr:to>
      <cdr:x>0.38025</cdr:x>
      <cdr:y>0.69832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946540" y="2955449"/>
          <a:ext cx="698048" cy="394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/>
            <a:t>П+Р</a:t>
          </a:r>
        </a:p>
      </cdr:txBody>
    </cdr:sp>
  </cdr:relSizeAnchor>
  <cdr:relSizeAnchor xmlns:cdr="http://schemas.openxmlformats.org/drawingml/2006/chartDrawing">
    <cdr:from>
      <cdr:x>0.39187</cdr:x>
      <cdr:y>0.76391</cdr:y>
    </cdr:from>
    <cdr:to>
      <cdr:x>0.39311</cdr:x>
      <cdr:y>0.87284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>
          <a:off x="3755902" y="4380933"/>
          <a:ext cx="11875" cy="62470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0.68461</cdr:x>
      <cdr:y>0.76459</cdr:y>
    </cdr:from>
    <cdr:to>
      <cdr:x>0.68585</cdr:x>
      <cdr:y>0.87353</cdr:y>
    </cdr:to>
    <cdr:cxnSp macro="">
      <cdr:nvCxnSpPr>
        <cdr:cNvPr id="12" name="Прямая соединительная линия 11"/>
        <cdr:cNvCxnSpPr/>
      </cdr:nvCxnSpPr>
      <cdr:spPr>
        <a:xfrm xmlns:a="http://schemas.openxmlformats.org/drawingml/2006/main">
          <a:off x="6561777" y="4384878"/>
          <a:ext cx="11875" cy="62470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0.42935</cdr:x>
      <cdr:y>0.893</cdr:y>
    </cdr:from>
    <cdr:to>
      <cdr:x>0.66541</cdr:x>
      <cdr:y>0.99369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8435" y="3981054"/>
          <a:ext cx="2181879" cy="4488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Фасоль овощная</a:t>
          </a:r>
        </a:p>
      </cdr:txBody>
    </cdr:sp>
  </cdr:relSizeAnchor>
  <cdr:relSizeAnchor xmlns:cdr="http://schemas.openxmlformats.org/drawingml/2006/chartDrawing">
    <cdr:from>
      <cdr:x>0.70219</cdr:x>
      <cdr:y>0.89567</cdr:y>
    </cdr:from>
    <cdr:to>
      <cdr:x>1</cdr:x>
      <cdr:y>0.99636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490273" y="3992929"/>
          <a:ext cx="2752628" cy="4488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Капуста</a:t>
          </a:r>
          <a:r>
            <a:rPr lang="ru-RU" sz="14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среднепоздняя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0.07764</cdr:x>
      <cdr:y>0.4853</cdr:y>
    </cdr:from>
    <cdr:to>
      <cdr:x>0.10387</cdr:x>
      <cdr:y>0.56169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717652" y="2163493"/>
          <a:ext cx="242441" cy="340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/>
            <a:t>К</a:t>
          </a:r>
        </a:p>
      </cdr:txBody>
    </cdr:sp>
  </cdr:relSizeAnchor>
  <cdr:relSizeAnchor xmlns:cdr="http://schemas.openxmlformats.org/drawingml/2006/chartDrawing">
    <cdr:from>
      <cdr:x>0.14583</cdr:x>
      <cdr:y>0.56013</cdr:y>
    </cdr:from>
    <cdr:to>
      <cdr:x>0.20431</cdr:x>
      <cdr:y>0.63883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347938" y="2497111"/>
          <a:ext cx="540433" cy="350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err="1"/>
            <a:t>Кр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0.22554</cdr:x>
      <cdr:y>0.53407</cdr:y>
    </cdr:from>
    <cdr:to>
      <cdr:x>0.25177</cdr:x>
      <cdr:y>0.61046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084652" y="2380928"/>
          <a:ext cx="242442" cy="340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/>
            <a:t>О</a:t>
          </a:r>
        </a:p>
      </cdr:txBody>
    </cdr:sp>
  </cdr:relSizeAnchor>
  <cdr:relSizeAnchor xmlns:cdr="http://schemas.openxmlformats.org/drawingml/2006/chartDrawing">
    <cdr:from>
      <cdr:x>0.29501</cdr:x>
      <cdr:y>0.59205</cdr:y>
    </cdr:from>
    <cdr:to>
      <cdr:x>0.36987</cdr:x>
      <cdr:y>0.67422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726747" y="2639396"/>
          <a:ext cx="691923" cy="3663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/>
            <a:t>П+Р</a:t>
          </a:r>
        </a:p>
      </cdr:txBody>
    </cdr:sp>
  </cdr:relSizeAnchor>
  <cdr:relSizeAnchor xmlns:cdr="http://schemas.openxmlformats.org/drawingml/2006/chartDrawing">
    <cdr:from>
      <cdr:x>0.37973</cdr:x>
      <cdr:y>0.86894</cdr:y>
    </cdr:from>
    <cdr:to>
      <cdr:x>0.38102</cdr:x>
      <cdr:y>0.98615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>
          <a:off x="3509819" y="3873777"/>
          <a:ext cx="11875" cy="52251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0.68166</cdr:x>
      <cdr:y>0.86361</cdr:y>
    </cdr:from>
    <cdr:to>
      <cdr:x>0.68295</cdr:x>
      <cdr:y>0.98082</cdr:y>
    </cdr:to>
    <cdr:cxnSp macro="">
      <cdr:nvCxnSpPr>
        <cdr:cNvPr id="9" name="Прямая соединительная линия 8"/>
        <cdr:cNvCxnSpPr/>
      </cdr:nvCxnSpPr>
      <cdr:spPr>
        <a:xfrm xmlns:a="http://schemas.openxmlformats.org/drawingml/2006/main">
          <a:off x="6300520" y="3850026"/>
          <a:ext cx="11875" cy="52251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0.42951</cdr:x>
      <cdr:y>0.88865</cdr:y>
    </cdr:from>
    <cdr:to>
      <cdr:x>0.65954</cdr:x>
      <cdr:y>0.98934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12847" y="3961643"/>
          <a:ext cx="2202684" cy="448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Фасоль овощная</a:t>
          </a:r>
        </a:p>
      </cdr:txBody>
    </cdr:sp>
  </cdr:relSizeAnchor>
  <cdr:relSizeAnchor xmlns:cdr="http://schemas.openxmlformats.org/drawingml/2006/chartDrawing">
    <cdr:from>
      <cdr:x>0.6799</cdr:x>
      <cdr:y>0.88534</cdr:y>
    </cdr:from>
    <cdr:to>
      <cdr:x>0.97011</cdr:x>
      <cdr:y>0.98604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510506" y="3946895"/>
          <a:ext cx="2778945" cy="448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Капуста</a:t>
          </a:r>
          <a:r>
            <a:rPr lang="ru-RU" sz="16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среднепоздняя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0.12892</cdr:x>
      <cdr:y>0.34157</cdr:y>
    </cdr:from>
    <cdr:to>
      <cdr:x>0.15448</cdr:x>
      <cdr:y>0.41796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34455" y="1522728"/>
          <a:ext cx="244753" cy="340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</a:p>
      </cdr:txBody>
    </cdr:sp>
  </cdr:relSizeAnchor>
  <cdr:relSizeAnchor xmlns:cdr="http://schemas.openxmlformats.org/drawingml/2006/chartDrawing">
    <cdr:from>
      <cdr:x>0.1928</cdr:x>
      <cdr:y>0.33683</cdr:y>
    </cdr:from>
    <cdr:to>
      <cdr:x>0.24978</cdr:x>
      <cdr:y>0.41553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846155" y="1501602"/>
          <a:ext cx="545619" cy="350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0.2661</cdr:x>
      <cdr:y>0.33231</cdr:y>
    </cdr:from>
    <cdr:to>
      <cdr:x>0.29165</cdr:x>
      <cdr:y>0.4087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548057" y="1481446"/>
          <a:ext cx="244657" cy="340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</a:p>
      </cdr:txBody>
    </cdr:sp>
  </cdr:relSizeAnchor>
  <cdr:relSizeAnchor xmlns:cdr="http://schemas.openxmlformats.org/drawingml/2006/chartDrawing">
    <cdr:from>
      <cdr:x>0.32964</cdr:x>
      <cdr:y>0.46092</cdr:y>
    </cdr:from>
    <cdr:to>
      <cdr:x>0.40259</cdr:x>
      <cdr:y>0.5431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156494" y="2054818"/>
          <a:ext cx="698542" cy="366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П+Р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0.42563</cdr:x>
      <cdr:y>0.86123</cdr:y>
    </cdr:from>
    <cdr:to>
      <cdr:x>0.63646</cdr:x>
      <cdr:y>0.96192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37432" y="3710522"/>
          <a:ext cx="1950359" cy="433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Фасоль овощная</a:t>
          </a:r>
        </a:p>
      </cdr:txBody>
    </cdr:sp>
  </cdr:relSizeAnchor>
  <cdr:relSizeAnchor xmlns:cdr="http://schemas.openxmlformats.org/drawingml/2006/chartDrawing">
    <cdr:from>
      <cdr:x>0.69067</cdr:x>
      <cdr:y>0.85705</cdr:y>
    </cdr:from>
    <cdr:to>
      <cdr:x>0.95666</cdr:x>
      <cdr:y>0.95774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389309" y="3692498"/>
          <a:ext cx="2460636" cy="433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Капуста</a:t>
          </a:r>
          <a:r>
            <a:rPr lang="ru-RU" sz="16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среднепоздняя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0.12965</cdr:x>
      <cdr:y>0.26245</cdr:y>
    </cdr:from>
    <cdr:to>
      <cdr:x>0.15307</cdr:x>
      <cdr:y>0.33884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199405" y="1130748"/>
          <a:ext cx="216655" cy="3291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/>
            <a:t>К</a:t>
          </a:r>
        </a:p>
      </cdr:txBody>
    </cdr:sp>
  </cdr:relSizeAnchor>
  <cdr:relSizeAnchor xmlns:cdr="http://schemas.openxmlformats.org/drawingml/2006/chartDrawing">
    <cdr:from>
      <cdr:x>0.19366</cdr:x>
      <cdr:y>0.45916</cdr:y>
    </cdr:from>
    <cdr:to>
      <cdr:x>0.24588</cdr:x>
      <cdr:y>0.53787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791539" y="1978263"/>
          <a:ext cx="483080" cy="3391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err="1"/>
            <a:t>Кр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0.26907</cdr:x>
      <cdr:y>0.42935</cdr:y>
    </cdr:from>
    <cdr:to>
      <cdr:x>0.2925</cdr:x>
      <cdr:y>0.50574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489098" y="1849818"/>
          <a:ext cx="216747" cy="3291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/>
            <a:t>О</a:t>
          </a:r>
        </a:p>
      </cdr:txBody>
    </cdr:sp>
  </cdr:relSizeAnchor>
  <cdr:relSizeAnchor xmlns:cdr="http://schemas.openxmlformats.org/drawingml/2006/chartDrawing">
    <cdr:from>
      <cdr:x>0.32764</cdr:x>
      <cdr:y>0.50277</cdr:y>
    </cdr:from>
    <cdr:to>
      <cdr:x>0.3945</cdr:x>
      <cdr:y>0.58495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030921" y="2166127"/>
          <a:ext cx="618512" cy="354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/>
            <a:t>П+Р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169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3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4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0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75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36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70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07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23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39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25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40E3B0C-83E4-4CB2-B04E-7BED3EE488C2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B33D04A-A027-4843-9F85-4764025E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81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003" y="1451417"/>
            <a:ext cx="12037622" cy="292608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зеленых удобрений </a:t>
            </a:r>
            <a:b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ОО «БЗК»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823" y="-44583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4813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77155" y="20041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23057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3568" y="925172"/>
            <a:ext cx="3931920" cy="66060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4" r="2284"/>
          <a:stretch/>
        </p:blipFill>
        <p:spPr>
          <a:xfrm>
            <a:off x="6396425" y="2301921"/>
            <a:ext cx="5788390" cy="4556079"/>
          </a:xfrm>
        </p:spPr>
      </p:pic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83127" y="3396344"/>
            <a:ext cx="6127668" cy="1665219"/>
          </a:xfrm>
        </p:spPr>
        <p:txBody>
          <a:bodyPr>
            <a:noAutofit/>
          </a:bodyPr>
          <a:lstStyle/>
          <a:p>
            <a:pPr lvl="0" algn="just">
              <a:buClr>
                <a:schemeClr val="bg1"/>
              </a:buClr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корневом способе внесения удобрений крапивы на участке с капустой – кочаны выросли маленькими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buClr>
                <a:schemeClr val="bg1"/>
              </a:buClr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0539" y="6400800"/>
            <a:ext cx="1292085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10268837" y="2778826"/>
            <a:ext cx="529702" cy="8787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1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610" y="1999032"/>
            <a:ext cx="4754880" cy="77724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капусты с контрольного участка – 11 кг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005"/>
            <a:ext cx="5807034" cy="4019802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6878884" y="2140318"/>
            <a:ext cx="5029596" cy="77724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с участка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внекорневой подкормки окопником – 10,880 кг.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53" y="2858005"/>
            <a:ext cx="5672447" cy="3999995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10757263" y="2732171"/>
            <a:ext cx="522514" cy="71948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2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548226" y="1701925"/>
            <a:ext cx="4754880" cy="777240"/>
          </a:xfrm>
        </p:spPr>
        <p:txBody>
          <a:bodyPr>
            <a:noAutofit/>
          </a:bodyPr>
          <a:lstStyle/>
          <a:p>
            <a:r>
              <a:rPr lang="ru-RU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маленький кочан капусты – вес 120 г, диаметр 7,5 см с участка корневой подкормки крапивой</a:t>
            </a:r>
            <a:endParaRPr lang="ru-RU" sz="2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5028"/>
            <a:ext cx="5545777" cy="4162972"/>
          </a:xfrm>
        </p:spPr>
      </p:pic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6626430" y="1771635"/>
            <a:ext cx="5565569" cy="908825"/>
          </a:xfrm>
        </p:spPr>
        <p:txBody>
          <a:bodyPr>
            <a:noAutofit/>
          </a:bodyPr>
          <a:lstStyle/>
          <a:p>
            <a:r>
              <a:rPr lang="ru-RU" sz="2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большой кочан капусты собран с участка внекорневой подкормки окопником. Его вес составил 4,450 кг и </a:t>
            </a:r>
            <a:r>
              <a:rPr lang="ru-RU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24,7 </a:t>
            </a:r>
            <a:r>
              <a:rPr lang="ru-RU" sz="2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</a:t>
            </a:r>
          </a:p>
          <a:p>
            <a:endParaRPr lang="ru-RU" sz="2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12" y="2692564"/>
            <a:ext cx="5800988" cy="4165436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2633" y="6408618"/>
            <a:ext cx="1269992" cy="449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92250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71501" y="1907054"/>
            <a:ext cx="4754880" cy="77724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Корневая подкормка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5"/>
          <a:stretch/>
        </p:blipFill>
        <p:spPr>
          <a:xfrm>
            <a:off x="1" y="2641589"/>
            <a:ext cx="5897880" cy="3558476"/>
          </a:xfrm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969817" y="1875863"/>
            <a:ext cx="4754880" cy="77724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Внекорневая подкормка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8"/>
          <a:stretch/>
        </p:blipFill>
        <p:spPr>
          <a:xfrm>
            <a:off x="6469381" y="2641588"/>
            <a:ext cx="5722619" cy="3558476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38578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351" y="861458"/>
            <a:ext cx="9875520" cy="87481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57400"/>
            <a:ext cx="12192000" cy="4038600"/>
          </a:xfrm>
        </p:spPr>
        <p:txBody>
          <a:bodyPr>
            <a:noAutofit/>
          </a:bodyPr>
          <a:lstStyle/>
          <a:p>
            <a:pPr algn="just">
              <a:buClrTx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экспериментальном участке с фасолью сильных повреждений от насекомых-вредителей обнаружено не было. </a:t>
            </a:r>
          </a:p>
          <a:p>
            <a:pPr algn="just">
              <a:buClrTx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посадки бобов фасоли выросло около 10 растений, остальные бобы погнили. После дополнительной посадки бобов фасоль выросла равномерно на всех вариантах за исключением участка пижмы и ромашки корневой подкормки, где выросла половина растений из посаженых.</a:t>
            </a:r>
          </a:p>
          <a:p>
            <a:pPr algn="just">
              <a:buClrTx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сбора урожая фасоли овощной повреждений бобов не обнаружено.</a:t>
            </a:r>
          </a:p>
          <a:p>
            <a:pPr algn="just">
              <a:buClrTx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114684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87881" y="727958"/>
            <a:ext cx="9875520" cy="13563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62395" y="1804851"/>
            <a:ext cx="5019106" cy="777240"/>
          </a:xfrm>
        </p:spPr>
        <p:txBody>
          <a:bodyPr>
            <a:noAutofit/>
          </a:bodyPr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</a:t>
            </a:r>
            <a:r>
              <a:rPr 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фасоли 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 корневой подкормки </a:t>
            </a:r>
            <a:r>
              <a:rPr lang="ru-RU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пижмы+ромашки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370 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2805814"/>
            <a:ext cx="5343896" cy="4052186"/>
          </a:xfrm>
        </p:spPr>
      </p:pic>
      <p:sp>
        <p:nvSpPr>
          <p:cNvPr id="2" name="Текст 1"/>
          <p:cNvSpPr>
            <a:spLocks noGrp="1"/>
          </p:cNvSpPr>
          <p:nvPr>
            <p:ph type="body" sz="quarter" idx="3"/>
          </p:nvPr>
        </p:nvSpPr>
        <p:spPr>
          <a:xfrm>
            <a:off x="7089569" y="2022986"/>
            <a:ext cx="5114308" cy="77724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с участка </a:t>
            </a:r>
            <a:r>
              <a:rPr 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корневой подкормки окопником – 346 г.</a:t>
            </a:r>
          </a:p>
          <a:p>
            <a:pPr algn="ctr"/>
            <a:endParaRPr lang="ru-RU" dirty="0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28312" y="2827326"/>
            <a:ext cx="5375565" cy="4030674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330127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11" y="2253991"/>
            <a:ext cx="5261430" cy="3946073"/>
          </a:xfrm>
        </p:spPr>
      </p:pic>
      <p:pic>
        <p:nvPicPr>
          <p:cNvPr id="19" name="Объект 1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2" y="2253990"/>
            <a:ext cx="5226359" cy="3946073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Европейским союзом </a:t>
            </a:r>
          </a:p>
        </p:txBody>
      </p:sp>
      <p:sp>
        <p:nvSpPr>
          <p:cNvPr id="16" name="Текст 9"/>
          <p:cNvSpPr txBox="1">
            <a:spLocks/>
          </p:cNvSpPr>
          <p:nvPr/>
        </p:nvSpPr>
        <p:spPr>
          <a:xfrm>
            <a:off x="588531" y="1502180"/>
            <a:ext cx="475488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Корневая подкормка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11"/>
          <p:cNvSpPr txBox="1">
            <a:spLocks/>
          </p:cNvSpPr>
          <p:nvPr/>
        </p:nvSpPr>
        <p:spPr>
          <a:xfrm>
            <a:off x="6835139" y="1516274"/>
            <a:ext cx="475488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Внекорневая подкормка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1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85480" y="762968"/>
            <a:ext cx="9875520" cy="13563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16725" y="2186940"/>
            <a:ext cx="4626984" cy="777240"/>
          </a:xfrm>
        </p:spPr>
        <p:txBody>
          <a:bodyPr>
            <a:noAutofit/>
          </a:bodyPr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с </a:t>
            </a:r>
            <a:r>
              <a:rPr 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участка – 8,515 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3051028"/>
            <a:ext cx="5386924" cy="3817655"/>
          </a:xfrm>
        </p:spPr>
      </p:pic>
      <p:sp>
        <p:nvSpPr>
          <p:cNvPr id="2" name="Текст 1"/>
          <p:cNvSpPr>
            <a:spLocks noGrp="1"/>
          </p:cNvSpPr>
          <p:nvPr>
            <p:ph type="body" sz="quarter" idx="3"/>
          </p:nvPr>
        </p:nvSpPr>
        <p:spPr>
          <a:xfrm>
            <a:off x="7563583" y="2313311"/>
            <a:ext cx="4754880" cy="777240"/>
          </a:xfrm>
        </p:spPr>
        <p:txBody>
          <a:bodyPr/>
          <a:lstStyle/>
          <a:p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</a:t>
            </a:r>
            <a:r>
              <a:rPr 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участка внекорневой подкормки окопником – 7,235 кг. </a:t>
            </a:r>
          </a:p>
          <a:p>
            <a:endParaRPr lang="ru-RU" dirty="0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37070" y="3051028"/>
            <a:ext cx="5054931" cy="3806972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28353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/>
          <a:stretch/>
        </p:blipFill>
        <p:spPr>
          <a:xfrm>
            <a:off x="0" y="2684313"/>
            <a:ext cx="5488849" cy="3115307"/>
          </a:xfrm>
        </p:spPr>
      </p:pic>
      <p:pic>
        <p:nvPicPr>
          <p:cNvPr id="19" name="Объект 18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8790"/>
          <a:stretch/>
        </p:blipFill>
        <p:spPr>
          <a:xfrm>
            <a:off x="6740162" y="2684313"/>
            <a:ext cx="5451838" cy="3115308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9"/>
          <p:cNvSpPr txBox="1">
            <a:spLocks/>
          </p:cNvSpPr>
          <p:nvPr/>
        </p:nvSpPr>
        <p:spPr>
          <a:xfrm>
            <a:off x="215242" y="1834637"/>
            <a:ext cx="475488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Корневая подкормка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11"/>
          <p:cNvSpPr txBox="1">
            <a:spLocks/>
          </p:cNvSpPr>
          <p:nvPr/>
        </p:nvSpPr>
        <p:spPr>
          <a:xfrm>
            <a:off x="7088641" y="1834637"/>
            <a:ext cx="475488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Внекорневая подкормка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15635" y="2079605"/>
            <a:ext cx="5285481" cy="93812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большой корнеплод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свеклы -  1,5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диаметром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15,4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19553" y="2884789"/>
            <a:ext cx="5672447" cy="3973211"/>
          </a:xfrm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6400801" y="2007998"/>
            <a:ext cx="5462650" cy="77724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маленькие корнеплоды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893889"/>
            <a:ext cx="5285481" cy="3964111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  <a:cs typeface="Times New Roman" panose="02020603050405020304" pitchFamily="18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  <a:cs typeface="Times New Roman" panose="02020603050405020304" pitchFamily="18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  <a:cs typeface="Times New Roman" panose="02020603050405020304" pitchFamily="18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  <a:cs typeface="Times New Roman" panose="02020603050405020304" pitchFamily="18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43000" y="596086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9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480" y="1182010"/>
            <a:ext cx="9875520" cy="13563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эксперимента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6249" y="2877057"/>
            <a:ext cx="9872871" cy="142207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ыявление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разных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зеленых удобрений в зависимости от вида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способов применения на опытных участках.</a:t>
            </a:r>
          </a:p>
        </p:txBody>
      </p:sp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08017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19746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823" y="-44583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4813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77155" y="20041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Европейским союзом 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/>
          </p:nvPr>
        </p:nvGraphicFramePr>
        <p:xfrm>
          <a:off x="1282535" y="915276"/>
          <a:ext cx="9584625" cy="5942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09480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823" y="-44583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4813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77155" y="20041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Европейским союзом 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/>
          </p:nvPr>
        </p:nvGraphicFramePr>
        <p:xfrm>
          <a:off x="1425039" y="944430"/>
          <a:ext cx="9242901" cy="5693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37831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823" y="-44583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4813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77155" y="20041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Европейским союзом 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/>
          </p:nvPr>
        </p:nvGraphicFramePr>
        <p:xfrm>
          <a:off x="1125269" y="1218334"/>
          <a:ext cx="9575635" cy="4458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4843709" y="4901540"/>
            <a:ext cx="11875" cy="5225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538852" y="4901539"/>
            <a:ext cx="11875" cy="5225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858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823" y="-44583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4813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77155" y="20041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Европейским союзом 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/>
          </p:nvPr>
        </p:nvGraphicFramePr>
        <p:xfrm>
          <a:off x="1104427" y="1066556"/>
          <a:ext cx="9250858" cy="430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4712524" y="4592782"/>
            <a:ext cx="11875" cy="5225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325096" y="4592781"/>
            <a:ext cx="11875" cy="5225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587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4447" y="1943232"/>
            <a:ext cx="12132625" cy="777240"/>
          </a:xfrm>
        </p:spPr>
        <p:txBody>
          <a:bodyPr>
            <a:noAutofit/>
          </a:bodyPr>
          <a:lstStyle/>
          <a:p>
            <a:pPr algn="just"/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сборе урожая свеклы обнаружено 3 повреждённых корнеплода. Скорее всего повреждения они получили от насекомых-вредителей.</a:t>
            </a:r>
          </a:p>
          <a:p>
            <a:pPr algn="just"/>
            <a:endParaRPr lang="ru-RU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4162"/>
            <a:ext cx="3820662" cy="32100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32" y="2864161"/>
            <a:ext cx="3831856" cy="32100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9" y="2864161"/>
            <a:ext cx="3851142" cy="31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6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398" y="1010398"/>
            <a:ext cx="9875520" cy="89856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Объект 35"/>
          <p:cNvSpPr>
            <a:spLocks noGrp="1"/>
          </p:cNvSpPr>
          <p:nvPr>
            <p:ph idx="1"/>
          </p:nvPr>
        </p:nvSpPr>
        <p:spPr>
          <a:xfrm>
            <a:off x="178130" y="2187683"/>
            <a:ext cx="11954495" cy="3747502"/>
          </a:xfrm>
        </p:spPr>
        <p:txBody>
          <a:bodyPr>
            <a:noAutofit/>
          </a:bodyPr>
          <a:lstStyle/>
          <a:p>
            <a:pPr algn="just">
              <a:buClrTx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Урожайные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культурных растений оказались выше у контрольного участка и участка, который удобряли окопником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buClrTx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внесения зеленых удобрений на опытных участках чуть более эффективным оказался внекорневой способ применения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ClrTx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Замечено, что при внекорневом внесении зеленых удобрений, культурные растения меньше поражались насекомыми вредителями, что может судить о инсектицидных свойствах зеленых удобрений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39682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 noGrp="1"/>
          </p:cNvSpPr>
          <p:nvPr>
            <p:ph type="title"/>
          </p:nvPr>
        </p:nvSpPr>
        <p:spPr>
          <a:xfrm>
            <a:off x="1158240" y="1225061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к эксперименту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763239"/>
            <a:ext cx="12192000" cy="4038600"/>
          </a:xfrm>
        </p:spPr>
        <p:txBody>
          <a:bodyPr>
            <a:noAutofit/>
          </a:bodyPr>
          <a:lstStyle/>
          <a:p>
            <a:pPr marL="502920" indent="-457200" algn="just">
              <a:buClrTx/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щательно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подходить к выбору участка для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эксперимента.</a:t>
            </a:r>
          </a:p>
          <a:p>
            <a:pPr marL="502920" indent="-457200" algn="just">
              <a:buClrTx/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повторности в эксперименте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02920" indent="-457200" algn="just">
              <a:buClrTx/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ледует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границы между вариантами.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 algn="just">
              <a:buClrTx/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дальнейшего продолжения эксперимента можно попробовать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зеленых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удобрений.</a:t>
            </a:r>
          </a:p>
        </p:txBody>
      </p:sp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3574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55653" y="2785737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30009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0351" y="580781"/>
            <a:ext cx="9875520" cy="13563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Выбраны три культуры: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4813" y="6310312"/>
            <a:ext cx="1547812" cy="547688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14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54" y="1698171"/>
            <a:ext cx="2182305" cy="39063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09" y="1698171"/>
            <a:ext cx="2706426" cy="39135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72502" y="5611714"/>
            <a:ext cx="2646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 белокочанная «Белорусская 85»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43709" y="5796379"/>
            <a:ext cx="264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Свекла столовая «Бордо 237»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10606" y="5796379"/>
            <a:ext cx="264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Фасоль овощная домашняя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365" y="2773389"/>
            <a:ext cx="3680050" cy="2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5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112" y="580781"/>
            <a:ext cx="9392659" cy="135636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экспериментального участка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47" y="1626000"/>
            <a:ext cx="8372104" cy="5239322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4813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17093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949973" y="588518"/>
            <a:ext cx="10175372" cy="13563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Разбивка экспериментального участка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68" y="1598613"/>
            <a:ext cx="3479471" cy="2663833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728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99" y="1598613"/>
            <a:ext cx="3658889" cy="26638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00" y="4367253"/>
            <a:ext cx="3658889" cy="24907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67" y="4367253"/>
            <a:ext cx="3479471" cy="249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863" y="802916"/>
            <a:ext cx="11340935" cy="74740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Экспериментальный участок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90" y="1550321"/>
            <a:ext cx="7084646" cy="5313485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349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185550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913152"/>
            <a:ext cx="9875520" cy="8994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типа зеленых удобрений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t="3161" r="22197" b="2745"/>
          <a:stretch/>
        </p:blipFill>
        <p:spPr>
          <a:xfrm>
            <a:off x="4358838" y="2814452"/>
            <a:ext cx="3443844" cy="3800104"/>
          </a:xfrm>
        </p:spPr>
      </p:pic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08017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6" t="5541" r="17446" b="3550"/>
          <a:stretch/>
        </p:blipFill>
        <p:spPr>
          <a:xfrm>
            <a:off x="424265" y="2820389"/>
            <a:ext cx="3420229" cy="37882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t="4156" r="21342" b="5975"/>
          <a:stretch/>
        </p:blipFill>
        <p:spPr>
          <a:xfrm>
            <a:off x="8317026" y="2814452"/>
            <a:ext cx="3435588" cy="37697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4264" y="2199605"/>
            <a:ext cx="342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8838" y="2199604"/>
            <a:ext cx="342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Окопник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17026" y="2199603"/>
            <a:ext cx="342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Пижма+Ромашка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066556"/>
            <a:ext cx="9875520" cy="81686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эксперимента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271712"/>
            <a:ext cx="9872871" cy="4038600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июня по август 2016 года опытные грядки 5 раз были удобрены настоями трав.</a:t>
            </a:r>
          </a:p>
          <a:p>
            <a:pPr algn="just">
              <a:buClr>
                <a:schemeClr val="tx1"/>
              </a:buClr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Учитывались морфо-физиологические параметры культурных растений: высота растения, длина и ширина листовой пластинки, длина черешка листа и количество листьев.</a:t>
            </a:r>
          </a:p>
          <a:p>
            <a:pPr algn="just">
              <a:buClr>
                <a:schemeClr val="tx1"/>
              </a:buClr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проведения эксперимента свеклу столовую прореживали 2 раза</a:t>
            </a:r>
          </a:p>
          <a:p>
            <a:pPr algn="just">
              <a:buClr>
                <a:schemeClr val="tx1"/>
              </a:buClr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 время проведения эксперимента 2 раза окучивали капусту и фасоль</a:t>
            </a:r>
          </a:p>
          <a:p>
            <a:pPr algn="just">
              <a:buClr>
                <a:schemeClr val="tx1"/>
              </a:buClr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роста сорняков  проводили их уборку.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4813" y="6310312"/>
            <a:ext cx="1547812" cy="54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4467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537952" y="1304433"/>
            <a:ext cx="4754880" cy="77724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Сушка фасоли в снопах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1116"/>
            <a:ext cx="5830784" cy="4486884"/>
          </a:xfrm>
        </p:spPr>
      </p:pic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>
          <a:xfrm>
            <a:off x="6978335" y="1299692"/>
            <a:ext cx="4754880" cy="77724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Сушка свеклы в сетках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51" y="2387611"/>
            <a:ext cx="5671649" cy="4487460"/>
          </a:xfrm>
        </p:spPr>
      </p:pic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95006"/>
            <a:ext cx="109252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37" y="0"/>
            <a:ext cx="7921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4813" y="6310312"/>
            <a:ext cx="1547812" cy="5476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3709" y="34537"/>
            <a:ext cx="407035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проект «Содействие переходу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Республики Беларусь к «зеленой» экономике»,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финансируемый Европейским союзом </a:t>
            </a:r>
          </a:p>
          <a:p>
            <a:pPr algn="r">
              <a:defRPr/>
            </a:pPr>
            <a:r>
              <a:rPr lang="ru-RU" sz="1050" dirty="0">
                <a:latin typeface="Segoe Print" panose="02000600000000000000" pitchFamily="2" charset="0"/>
              </a:rPr>
              <a:t>и реализуемый Программой развития ООН в Беларуси</a:t>
            </a:r>
          </a:p>
        </p:txBody>
      </p:sp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7780" y="96102"/>
            <a:ext cx="1014845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025248" y="746000"/>
            <a:ext cx="1330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Проект финансируется</a:t>
            </a:r>
          </a:p>
          <a:p>
            <a:pPr algn="ctr" eaLnBrk="1" hangingPunct="1"/>
            <a:r>
              <a:rPr lang="ru-RU" sz="800" dirty="0">
                <a:cs typeface="Arial" panose="020B0604020202020204" pitchFamily="34" charset="0"/>
              </a:rPr>
              <a:t>Европейским союзом </a:t>
            </a:r>
          </a:p>
        </p:txBody>
      </p:sp>
    </p:spTree>
    <p:extLst>
      <p:ext uri="{BB962C8B-B14F-4D97-AF65-F5344CB8AC3E}">
        <p14:creationId xmlns:p14="http://schemas.microsoft.com/office/powerpoint/2010/main" val="17273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</TotalTime>
  <Words>1240</Words>
  <Application>Microsoft Office PowerPoint</Application>
  <PresentationFormat>Широкоэкранный</PresentationFormat>
  <Paragraphs>263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Corbel</vt:lpstr>
      <vt:lpstr>Segoe Print</vt:lpstr>
      <vt:lpstr>Times New Roman</vt:lpstr>
      <vt:lpstr>Базис</vt:lpstr>
      <vt:lpstr>Применение зеленых удобрений  на площадке ОО «БЗК»</vt:lpstr>
      <vt:lpstr>Цель эксперимента</vt:lpstr>
      <vt:lpstr>Выбраны три культуры:</vt:lpstr>
      <vt:lpstr>Схема экспериментального участка</vt:lpstr>
      <vt:lpstr>Разбивка экспериментального участка</vt:lpstr>
      <vt:lpstr>Экспериментальный участок</vt:lpstr>
      <vt:lpstr>Три типа зеленых удобрений</vt:lpstr>
      <vt:lpstr>Ход эксперимента</vt:lpstr>
      <vt:lpstr>Презентация PowerPoint</vt:lpstr>
      <vt:lpstr>Результаты </vt:lpstr>
      <vt:lpstr>Результаты </vt:lpstr>
      <vt:lpstr>Результаты </vt:lpstr>
      <vt:lpstr>Результаты </vt:lpstr>
      <vt:lpstr>Результаты </vt:lpstr>
      <vt:lpstr>Результаты </vt:lpstr>
      <vt:lpstr>Результаты </vt:lpstr>
      <vt:lpstr>Результаты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</vt:lpstr>
      <vt:lpstr>Результаты </vt:lpstr>
      <vt:lpstr>Рекомендации к эксперименту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49</cp:revision>
  <dcterms:created xsi:type="dcterms:W3CDTF">2016-11-08T05:33:37Z</dcterms:created>
  <dcterms:modified xsi:type="dcterms:W3CDTF">2017-06-15T09:06:22Z</dcterms:modified>
</cp:coreProperties>
</file>