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301" r:id="rId3"/>
    <p:sldId id="260" r:id="rId4"/>
    <p:sldId id="261" r:id="rId5"/>
    <p:sldId id="262" r:id="rId6"/>
    <p:sldId id="314" r:id="rId7"/>
    <p:sldId id="316" r:id="rId8"/>
    <p:sldId id="317" r:id="rId9"/>
    <p:sldId id="271" r:id="rId10"/>
    <p:sldId id="272" r:id="rId11"/>
    <p:sldId id="273" r:id="rId12"/>
    <p:sldId id="318" r:id="rId13"/>
    <p:sldId id="275" r:id="rId14"/>
    <p:sldId id="276" r:id="rId15"/>
    <p:sldId id="277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4" r:id="rId37"/>
    <p:sldId id="295" r:id="rId38"/>
    <p:sldId id="302" r:id="rId39"/>
    <p:sldId id="315" r:id="rId40"/>
    <p:sldId id="298" r:id="rId41"/>
    <p:sldId id="264" r:id="rId42"/>
    <p:sldId id="265" r:id="rId43"/>
    <p:sldId id="319" r:id="rId44"/>
    <p:sldId id="320" r:id="rId45"/>
    <p:sldId id="321" r:id="rId46"/>
    <p:sldId id="323" r:id="rId47"/>
    <p:sldId id="324" r:id="rId48"/>
    <p:sldId id="325" r:id="rId49"/>
    <p:sldId id="267" r:id="rId50"/>
    <p:sldId id="268" r:id="rId51"/>
    <p:sldId id="296" r:id="rId52"/>
    <p:sldId id="297" r:id="rId53"/>
    <p:sldId id="269" r:id="rId54"/>
    <p:sldId id="270" r:id="rId5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Факторы влияющие на состояние здоровья человека </a:t>
            </a:r>
          </a:p>
          <a:p>
            <a:pPr>
              <a:defRPr sz="3200">
                <a:solidFill>
                  <a:schemeClr val="tx1"/>
                </a:solidFill>
              </a:defRPr>
            </a:pPr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(по данным</a:t>
            </a:r>
            <a:r>
              <a:rPr lang="ru-RU" sz="3200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ВОЗ)</a:t>
            </a:r>
            <a:endParaRPr lang="ru-RU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00101660115285"/>
          <c:y val="2.3878972889810855E-2"/>
        </c:manualLayout>
      </c:layout>
      <c:overlay val="0"/>
      <c:spPr>
        <a:solidFill>
          <a:schemeClr val="accent4">
            <a:lumMod val="60000"/>
            <a:lumOff val="40000"/>
            <a:alpha val="2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26-4EBB-8815-244439305C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26-4EBB-8815-244439305C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26-4EBB-8815-244439305C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26-4EBB-8815-244439305C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Социально-экономические условия и образ жизни</c:v>
                </c:pt>
                <c:pt idx="1">
                  <c:v>Система охраны здоровья</c:v>
                </c:pt>
                <c:pt idx="2">
                  <c:v>Генетические факторы</c:v>
                </c:pt>
                <c:pt idx="3">
                  <c:v>Окружающая среда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26-4EBB-8815-244439305C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409922199630132"/>
          <c:y val="0.23791193487910614"/>
          <c:w val="0.46933316394290242"/>
          <c:h val="0.76208806512089389"/>
        </c:manualLayout>
      </c:layout>
      <c:overlay val="0"/>
      <c:spPr>
        <a:solidFill>
          <a:schemeClr val="accent4">
            <a:lumMod val="60000"/>
            <a:lumOff val="40000"/>
            <a:alpha val="2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58F01-47DC-4663-948F-AB88A996C39D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A9719-F4FB-4016-A02F-DBCFF277D34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58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30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8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2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4B154C0-96DE-43FC-9892-CD53F75E97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6752972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955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61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0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1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3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98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373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8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A652-EDBC-4043-AF9B-9DAAC758205C}" type="datetimeFigureOut">
              <a:rPr lang="uk-UA" smtClean="0"/>
              <a:t>15.06.2017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81E-F3BB-4278-8098-275833A7AC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3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agracultura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klepach@ecoidea.by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gprints.org/" TargetMode="External"/><Relationship Id="rId3" Type="http://schemas.openxmlformats.org/officeDocument/2006/relationships/hyperlink" Target="http://agracultura.org/" TargetMode="External"/><Relationship Id="rId7" Type="http://schemas.openxmlformats.org/officeDocument/2006/relationships/hyperlink" Target="http://www.ifoam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" TargetMode="External"/><Relationship Id="rId5" Type="http://schemas.openxmlformats.org/officeDocument/2006/relationships/hyperlink" Target="http://www.fibl.org/" TargetMode="External"/><Relationship Id="rId10" Type="http://schemas.openxmlformats.org/officeDocument/2006/relationships/hyperlink" Target="http://www.organicstandard.com.ua/" TargetMode="External"/><Relationship Id="rId4" Type="http://schemas.openxmlformats.org/officeDocument/2006/relationships/hyperlink" Target="http://ecohome-ngo.by/" TargetMode="External"/><Relationship Id="rId9" Type="http://schemas.openxmlformats.org/officeDocument/2006/relationships/hyperlink" Target="http://www.dachnik.org.ua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881" y="352519"/>
            <a:ext cx="11386983" cy="1692771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Органическое сельское хозяйство: возможности для Беларуси.</a:t>
            </a: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4000" dirty="0" smtClean="0"/>
              <a:t>Приемы в органическом сельском хозяйстве.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6" y="5508513"/>
            <a:ext cx="2407554" cy="926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84236" y="5996066"/>
            <a:ext cx="321735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Клепач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Любомир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495" y="348120"/>
            <a:ext cx="9894757" cy="58118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Принцип здоровья</a:t>
            </a:r>
          </a:p>
          <a:p>
            <a:r>
              <a:rPr lang="ru-RU" dirty="0"/>
              <a:t>Органическое сельское хозяйство должно поддерживать и улучшать здоровье почвы, растений, животных, человека и планеты как единого и неделимого целого.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/>
              <a:t>Принцип экологии</a:t>
            </a:r>
          </a:p>
          <a:p>
            <a:r>
              <a:rPr lang="ru-RU" dirty="0"/>
              <a:t>Органическое сельское хозяйство должно стоять на принципах природных экологических систем и циклов, работая, сосуществуя с ними и поддерживая 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2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49705" y="586854"/>
            <a:ext cx="9623685" cy="5211811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справедливости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Органическое сельское хозяйство должно базироваться на отношениях, которые гарантируют справедливость с учетом интересов окружающей среды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заботы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органическим сельским хозяйством должно иметь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превентивный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ответственный характер для защиты здоровья и благополучия как нынешних и будущих поколений, так и окружающей среды.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787" y="0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Цели органического сельского хозяйства: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Формирование </a:t>
            </a:r>
            <a:r>
              <a:rPr lang="ru-RU" dirty="0"/>
              <a:t>устойчивой системы управления в сельском хозяйстве</a:t>
            </a:r>
            <a:r>
              <a:rPr lang="ru-RU" dirty="0" smtClean="0"/>
              <a:t>;</a:t>
            </a:r>
          </a:p>
          <a:p>
            <a:pPr lvl="0" algn="just">
              <a:buNone/>
            </a:pPr>
            <a:endParaRPr lang="ru-RU" dirty="0" smtClean="0"/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Производство </a:t>
            </a:r>
            <a:r>
              <a:rPr lang="ru-RU" dirty="0" smtClean="0"/>
              <a:t>широкого ассортимента высококачественной продукции производимой с применением технологий не наносящих вред окружающей среде, здоровью человека, растений, здоровью и благополучию животных.</a:t>
            </a:r>
          </a:p>
          <a:p>
            <a:pPr lvl="0" algn="just"/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6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/>
          <a:lstStyle/>
          <a:p>
            <a:r>
              <a:rPr lang="ru-RU" b="1" dirty="0" smtClean="0"/>
              <a:t>Разница между ОСХ и конвенциональным (интенсивным, традиционным)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4093028"/>
          </a:xfr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Земля не субстрат, а живой организм</a:t>
            </a:r>
          </a:p>
          <a:p>
            <a:endParaRPr lang="ru-RU" dirty="0" smtClean="0"/>
          </a:p>
          <a:p>
            <a:r>
              <a:rPr lang="ru-RU" dirty="0" smtClean="0"/>
              <a:t>Органическое сельское хозяйство </a:t>
            </a:r>
            <a:r>
              <a:rPr lang="ru-RU" dirty="0"/>
              <a:t>это методы производства, а не место производства</a:t>
            </a:r>
          </a:p>
          <a:p>
            <a:endParaRPr lang="ru-RU" dirty="0" smtClean="0"/>
          </a:p>
          <a:p>
            <a:r>
              <a:rPr lang="ru-RU" dirty="0" smtClean="0"/>
              <a:t>Без химии ≠ биопрепараты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Питание не растений, а питание почвы </a:t>
            </a:r>
            <a:endParaRPr lang="ru-RU" sz="1600" dirty="0" smtClean="0"/>
          </a:p>
          <a:p>
            <a:r>
              <a:rPr lang="ru-RU" sz="1600" dirty="0"/>
              <a:t>(</a:t>
            </a:r>
            <a:r>
              <a:rPr lang="ru-RU" sz="1600" dirty="0" smtClean="0"/>
              <a:t>Глупый выращивает сорняки, Умный выращивает урожай, Мудрый выращивает почву)</a:t>
            </a:r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01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494674" y="143846"/>
            <a:ext cx="9908499" cy="1446550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Принципиальные отличия ведения органического хозяйства!</a:t>
            </a:r>
            <a:endParaRPr lang="ru-RU" sz="4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674" y="1859340"/>
            <a:ext cx="11062742" cy="4893647"/>
          </a:xfrm>
          <a:prstGeom prst="rect">
            <a:avLst/>
          </a:prstGeo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использование синтетических удобрений и пестицидов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использование ГМО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использование ионизирующей радиации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соблюдение севооборотов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удобрений по азоту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зеленых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удобрений 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сидератов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биологических удобрений и средств защиты растений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привязное содержание животных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постоянный доступ к выгулу животных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содержание птицы в клетках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Запрещена обрезка рогов, хвостов, крыльев 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пчеломаток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187701"/>
            <a:ext cx="1955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4943476"/>
            <a:ext cx="18129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141663"/>
            <a:ext cx="15255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9972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789488"/>
            <a:ext cx="16256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437063"/>
            <a:ext cx="1503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43089" y="1758950"/>
            <a:ext cx="2428875" cy="927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ORGANIC</a:t>
            </a:r>
            <a:r>
              <a:rPr lang="uk-UA" sz="2800" b="1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6339" y="1758950"/>
            <a:ext cx="2333625" cy="927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/>
              <a:t>Е</a:t>
            </a:r>
            <a:r>
              <a:rPr lang="en-US" sz="2800" b="1" dirty="0"/>
              <a:t>C</a:t>
            </a:r>
            <a:r>
              <a:rPr lang="uk-UA" sz="2800" b="1" dirty="0"/>
              <a:t>О</a:t>
            </a:r>
            <a:r>
              <a:rPr lang="en-US" sz="2800" b="1" dirty="0"/>
              <a:t>-</a:t>
            </a:r>
            <a:endParaRPr lang="uk-UA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04188" y="1758950"/>
            <a:ext cx="2239962" cy="927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/>
              <a:t>BIO-</a:t>
            </a:r>
            <a:endParaRPr lang="uk-UA" sz="2800" b="1" dirty="0"/>
          </a:p>
        </p:txBody>
      </p:sp>
      <p:sp>
        <p:nvSpPr>
          <p:cNvPr id="15371" name="Прямоугольник 11"/>
          <p:cNvSpPr>
            <a:spLocks noChangeArrowheads="1"/>
          </p:cNvSpPr>
          <p:nvPr/>
        </p:nvSpPr>
        <p:spPr bwMode="auto">
          <a:xfrm>
            <a:off x="4365625" y="1762126"/>
            <a:ext cx="69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uk-UA" sz="5400" b="1"/>
              <a:t>=</a:t>
            </a:r>
            <a:endParaRPr lang="uk-UA" altLang="uk-UA" sz="5400"/>
          </a:p>
        </p:txBody>
      </p:sp>
      <p:sp>
        <p:nvSpPr>
          <p:cNvPr id="15372" name="WordArt 4"/>
          <p:cNvSpPr>
            <a:spLocks noChangeArrowheads="1" noChangeShapeType="1" noTextEdit="1"/>
          </p:cNvSpPr>
          <p:nvPr/>
        </p:nvSpPr>
        <p:spPr bwMode="auto">
          <a:xfrm>
            <a:off x="7415213" y="1735138"/>
            <a:ext cx="431800" cy="950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738689"/>
            <a:ext cx="1435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284539"/>
            <a:ext cx="16954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WordArt 4"/>
          <p:cNvSpPr>
            <a:spLocks noChangeArrowheads="1" noChangeShapeType="1" noTextEdit="1"/>
          </p:cNvSpPr>
          <p:nvPr/>
        </p:nvSpPr>
        <p:spPr bwMode="auto">
          <a:xfrm>
            <a:off x="4413251" y="1757363"/>
            <a:ext cx="430213" cy="950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5376" name="Прямоугольник 16"/>
          <p:cNvSpPr>
            <a:spLocks noChangeArrowheads="1"/>
          </p:cNvSpPr>
          <p:nvPr/>
        </p:nvSpPr>
        <p:spPr bwMode="auto">
          <a:xfrm>
            <a:off x="7366000" y="1762126"/>
            <a:ext cx="692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uk-UA" sz="5400" b="1"/>
              <a:t>=</a:t>
            </a:r>
            <a:endParaRPr lang="uk-UA" altLang="uk-UA" sz="5400"/>
          </a:p>
        </p:txBody>
      </p:sp>
      <p:sp>
        <p:nvSpPr>
          <p:cNvPr id="15377" name="Заголовок 1"/>
          <p:cNvSpPr>
            <a:spLocks noGrp="1"/>
          </p:cNvSpPr>
          <p:nvPr>
            <p:ph type="title"/>
          </p:nvPr>
        </p:nvSpPr>
        <p:spPr bwMode="auto">
          <a:xfrm>
            <a:off x="1364344" y="547404"/>
            <a:ext cx="3693432" cy="638460"/>
          </a:xfrm>
          <a:solidFill>
            <a:schemeClr val="accent4">
              <a:lumMod val="60000"/>
              <a:lumOff val="40000"/>
              <a:alpha val="15000"/>
            </a:schemeClr>
          </a:solidFill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uk-UA" b="1" dirty="0"/>
              <a:t>Т</a:t>
            </a:r>
            <a:r>
              <a:rPr lang="ru-RU" altLang="uk-UA" b="1" dirty="0" smtClean="0"/>
              <a:t>ерминология</a:t>
            </a:r>
            <a:endParaRPr lang="uk-UA" altLang="uk-UA" b="1" dirty="0"/>
          </a:p>
        </p:txBody>
      </p:sp>
    </p:spTree>
    <p:extLst>
      <p:ext uri="{BB962C8B-B14F-4D97-AF65-F5344CB8AC3E}">
        <p14:creationId xmlns:p14="http://schemas.microsoft.com/office/powerpoint/2010/main" val="29708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2774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700" dirty="0" smtClean="0">
                <a:latin typeface="+mn-lt"/>
              </a:rPr>
              <a:t>История возникновения органического </a:t>
            </a:r>
            <a:br>
              <a:rPr lang="ru-RU" sz="6700" dirty="0" smtClean="0">
                <a:latin typeface="+mn-lt"/>
              </a:rPr>
            </a:br>
            <a:r>
              <a:rPr lang="ru-RU" sz="6700" dirty="0" smtClean="0">
                <a:latin typeface="+mn-lt"/>
              </a:rPr>
              <a:t>сельского хозяйства</a:t>
            </a:r>
            <a:endParaRPr lang="ru-RU" sz="67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2987899"/>
            <a:ext cx="10515600" cy="3189064"/>
          </a:xfrm>
        </p:spPr>
        <p:txBody>
          <a:bodyPr>
            <a:normAutofit/>
          </a:bodyPr>
          <a:lstStyle/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566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1830 </a:t>
            </a:r>
            <a:r>
              <a:rPr lang="ru-RU" sz="6000" dirty="0">
                <a:latin typeface="+mn-lt"/>
              </a:rPr>
              <a:t>г.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</a:t>
            </a:r>
            <a:r>
              <a:rPr lang="ru-RU" sz="4000" dirty="0" smtClean="0"/>
              <a:t>в</a:t>
            </a:r>
            <a:r>
              <a:rPr lang="ru-RU" sz="4000" dirty="0"/>
              <a:t> </a:t>
            </a:r>
            <a:r>
              <a:rPr lang="ru-RU" sz="4000" dirty="0" smtClean="0"/>
              <a:t>Южной Америке</a:t>
            </a:r>
            <a:r>
              <a:rPr lang="ru-RU" sz="4000" dirty="0"/>
              <a:t> стали добывать </a:t>
            </a:r>
            <a:r>
              <a:rPr lang="ru-RU" sz="4000" dirty="0" smtClean="0"/>
              <a:t>    первое</a:t>
            </a:r>
            <a:r>
              <a:rPr lang="ru-RU" sz="4000" dirty="0"/>
              <a:t> </a:t>
            </a:r>
            <a:r>
              <a:rPr lang="ru-RU" sz="4000" dirty="0" smtClean="0"/>
              <a:t>азотное удобрение –</a:t>
            </a:r>
          </a:p>
          <a:p>
            <a:pPr marL="0" indent="0">
              <a:buNone/>
            </a:pPr>
            <a:r>
              <a:rPr lang="ru-RU" sz="4000" dirty="0" smtClean="0"/>
              <a:t>  чилийскую селитру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968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>
                <a:latin typeface="+mn-lt"/>
              </a:rPr>
              <a:t/>
            </a:r>
            <a:br>
              <a:rPr lang="ru-RU" sz="6000" dirty="0">
                <a:latin typeface="+mn-lt"/>
              </a:rPr>
            </a:br>
            <a:r>
              <a:rPr lang="ru-RU" sz="6000" dirty="0" smtClean="0">
                <a:latin typeface="+mn-lt"/>
              </a:rPr>
              <a:t>Конец  </a:t>
            </a:r>
            <a:r>
              <a:rPr lang="en-US" sz="6000" dirty="0">
                <a:latin typeface="+mn-lt"/>
              </a:rPr>
              <a:t>XIX</a:t>
            </a:r>
            <a:r>
              <a:rPr lang="ru-RU" sz="6000" dirty="0">
                <a:latin typeface="+mn-lt"/>
              </a:rPr>
              <a:t> - начало</a:t>
            </a:r>
            <a:r>
              <a:rPr lang="en-US" sz="6000" dirty="0">
                <a:latin typeface="+mn-lt"/>
              </a:rPr>
              <a:t> XX</a:t>
            </a:r>
            <a:r>
              <a:rPr lang="ru-RU" sz="6000" dirty="0">
                <a:latin typeface="+mn-lt"/>
              </a:rPr>
              <a:t> века: </a:t>
            </a:r>
            <a:br>
              <a:rPr lang="ru-RU" sz="6000" dirty="0">
                <a:latin typeface="+mn-lt"/>
              </a:rPr>
            </a:br>
            <a:r>
              <a:rPr lang="ru-RU" sz="6000" dirty="0">
                <a:latin typeface="+mn-lt"/>
              </a:rPr>
              <a:t/>
            </a:r>
            <a:br>
              <a:rPr lang="ru-RU" sz="6000" dirty="0">
                <a:latin typeface="+mn-lt"/>
              </a:rPr>
            </a:b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 marL="0" indent="0">
              <a:buNone/>
            </a:pPr>
            <a:r>
              <a:rPr lang="ru-RU" sz="4000" dirty="0" smtClean="0"/>
              <a:t>- активно применяются синтетические удобрения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72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+mn-lt"/>
              </a:rPr>
              <a:t>1905-1924 гг.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- </a:t>
            </a:r>
            <a:r>
              <a:rPr lang="ru-RU" sz="4000" dirty="0"/>
              <a:t>Начало органического производства в Центральной Европе и </a:t>
            </a:r>
            <a:r>
              <a:rPr lang="ru-RU" sz="4000" dirty="0" smtClean="0"/>
              <a:t>Индии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941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Диаграмма 4"/>
          <p:cNvGraphicFramePr/>
          <p:nvPr>
            <p:extLst/>
          </p:nvPr>
        </p:nvGraphicFramePr>
        <p:xfrm>
          <a:off x="-934246" y="218941"/>
          <a:ext cx="11602387" cy="625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8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007" y="4498602"/>
            <a:ext cx="1904762" cy="1904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059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ru-RU" sz="6600" dirty="0" smtClean="0">
                <a:latin typeface="+mn-lt"/>
              </a:rPr>
              <a:t/>
            </a:r>
            <a:br>
              <a:rPr lang="ru-RU" sz="6600" dirty="0" smtClean="0">
                <a:latin typeface="+mn-lt"/>
              </a:rPr>
            </a:br>
            <a:r>
              <a:rPr lang="ru-RU" sz="6600" dirty="0" smtClean="0">
                <a:latin typeface="+mn-lt"/>
              </a:rPr>
              <a:t>1924 </a:t>
            </a:r>
            <a:r>
              <a:rPr lang="ru-RU" sz="6600" dirty="0">
                <a:latin typeface="+mn-lt"/>
              </a:rPr>
              <a:t>г.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848" cy="4733196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dirty="0" smtClean="0"/>
              <a:t>– </a:t>
            </a:r>
            <a:r>
              <a:rPr lang="ru-RU" dirty="0"/>
              <a:t>выходит книга Рудольфа Штайнера «</a:t>
            </a:r>
            <a:r>
              <a:rPr lang="ru-RU" dirty="0" smtClean="0"/>
              <a:t>Духовно-научные </a:t>
            </a:r>
            <a:r>
              <a:rPr lang="ru-RU" dirty="0"/>
              <a:t>основы развития сельского хозяйства</a:t>
            </a:r>
            <a:r>
              <a:rPr lang="ru-RU" dirty="0" smtClean="0"/>
              <a:t>». </a:t>
            </a:r>
            <a:r>
              <a:rPr lang="ru-RU" dirty="0"/>
              <a:t>Кобервиц, </a:t>
            </a:r>
            <a:r>
              <a:rPr lang="ru-RU" dirty="0" err="1" smtClean="0"/>
              <a:t>Бреслау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2000" b="1" dirty="0" smtClean="0"/>
              <a:t>«...</a:t>
            </a:r>
            <a:r>
              <a:rPr lang="ru-RU" sz="2000" b="1" dirty="0"/>
              <a:t>верите вы этому или нет, - но именно сельское хозяйство сильнее всего отклонилось под влиянием материалистического мировоззрения от разумных принципов. И очень мало кто знает, что в течении последних десятилетий в сельском хозяйстве имеет место деградация всех продуктов, поддерживающих жизнь человека, и деградация эта происходит необычайно быстро</a:t>
            </a:r>
            <a:r>
              <a:rPr lang="ru-RU" sz="2000" b="1" dirty="0" smtClean="0"/>
              <a:t>».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2000" b="1" dirty="0"/>
          </a:p>
          <a:p>
            <a:pPr lvl="0"/>
            <a:r>
              <a:rPr lang="ru-RU" dirty="0" smtClean="0"/>
              <a:t>появился </a:t>
            </a:r>
            <a:r>
              <a:rPr lang="ru-RU" dirty="0"/>
              <a:t>первый знак </a:t>
            </a:r>
            <a:r>
              <a:rPr lang="ru-RU" dirty="0" smtClean="0"/>
              <a:t>органического сельского </a:t>
            </a:r>
            <a:r>
              <a:rPr lang="ru-RU" dirty="0"/>
              <a:t>хозяйства </a:t>
            </a:r>
            <a:r>
              <a:rPr lang="ru-RU" b="1" dirty="0" err="1"/>
              <a:t>Demeter</a:t>
            </a:r>
            <a:r>
              <a:rPr lang="ru-RU" dirty="0"/>
              <a:t> 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AutoShape 4" descr="Картинки по запросу знак демете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1940-1970 гг.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Зеленая революция –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изменений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сельском хозяйстве развивающихся стран приведший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значительному увеличению мировой сельскохозяйственной продукции. Включал в себя активное 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выведение более продуктивных сортов растений,  расширение ирригации, применения синтетических удобрений, пестицидов,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современной техники.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81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1940 г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Впервые </a:t>
            </a:r>
            <a:r>
              <a:rPr lang="ru-RU" sz="3200" dirty="0">
                <a:cs typeface="Times New Roman" panose="02020603050405020304" pitchFamily="18" charset="0"/>
              </a:rPr>
              <a:t>понятие «</a:t>
            </a:r>
            <a:r>
              <a:rPr lang="ru-RU" sz="3600" dirty="0">
                <a:cs typeface="Times New Roman" panose="02020603050405020304" pitchFamily="18" charset="0"/>
              </a:rPr>
              <a:t>органического сельского хозяйства</a:t>
            </a:r>
            <a:r>
              <a:rPr lang="ru-RU" sz="3200" dirty="0">
                <a:cs typeface="Times New Roman" panose="02020603050405020304" pitchFamily="18" charset="0"/>
              </a:rPr>
              <a:t>», а также «</a:t>
            </a:r>
            <a:r>
              <a:rPr lang="ru-RU" sz="3600" dirty="0">
                <a:cs typeface="Times New Roman" panose="02020603050405020304" pitchFamily="18" charset="0"/>
              </a:rPr>
              <a:t>органические фермы</a:t>
            </a:r>
            <a:r>
              <a:rPr lang="ru-RU" sz="3200" dirty="0">
                <a:cs typeface="Times New Roman" panose="02020603050405020304" pitchFamily="18" charset="0"/>
              </a:rPr>
              <a:t>» было введено специалистом по сельскому хозяйству Оксфордского Университета лордом </a:t>
            </a:r>
            <a:r>
              <a:rPr lang="ru-RU" sz="3200" dirty="0" err="1">
                <a:cs typeface="Times New Roman" panose="02020603050405020304" pitchFamily="18" charset="0"/>
              </a:rPr>
              <a:t>Нортборном</a:t>
            </a:r>
            <a:r>
              <a:rPr lang="ru-RU" sz="3200" dirty="0">
                <a:cs typeface="Times New Roman" panose="02020603050405020304" pitchFamily="18" charset="0"/>
              </a:rPr>
              <a:t> в изданной им книге «Заботьтесь о земле»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01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1972 г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Создана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Международная федерация органического движения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IFOAM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1991 г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endParaRPr lang="ru-RU" dirty="0">
              <a:cs typeface="Times New Roman" panose="02020603050405020304" pitchFamily="18" charset="0"/>
            </a:endParaRP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endParaRPr lang="ru-RU" dirty="0">
              <a:cs typeface="Times New Roman" panose="02020603050405020304" pitchFamily="18" charset="0"/>
            </a:endParaRPr>
          </a:p>
          <a:p>
            <a:r>
              <a:rPr lang="ru-RU" sz="3600" dirty="0" smtClean="0">
                <a:cs typeface="Times New Roman" panose="02020603050405020304" pitchFamily="18" charset="0"/>
              </a:rPr>
              <a:t> </a:t>
            </a:r>
            <a:r>
              <a:rPr lang="ru-RU" sz="3600" dirty="0">
                <a:cs typeface="Times New Roman" panose="02020603050405020304" pitchFamily="18" charset="0"/>
              </a:rPr>
              <a:t>- Постановление Евросоюза 2092/91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6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2002 г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США принято законодательство по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органическому сельскому хозяйству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+mn-lt"/>
              </a:rPr>
              <a:t>2007-2008 </a:t>
            </a:r>
            <a:r>
              <a:rPr lang="ru-RU" sz="6000" dirty="0" err="1" smtClean="0">
                <a:latin typeface="+mn-lt"/>
              </a:rPr>
              <a:t>гг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endParaRPr lang="ru-RU" dirty="0" smtClean="0">
              <a:cs typeface="Times New Roman" panose="02020603050405020304" pitchFamily="18" charset="0"/>
            </a:endParaRPr>
          </a:p>
          <a:p>
            <a:endParaRPr lang="ru-RU" dirty="0">
              <a:cs typeface="Times New Roman" panose="02020603050405020304" pitchFamily="18" charset="0"/>
            </a:endParaRP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sz="3600" dirty="0" smtClean="0">
                <a:cs typeface="Times New Roman" panose="02020603050405020304" pitchFamily="18" charset="0"/>
              </a:rPr>
              <a:t>– </a:t>
            </a:r>
            <a:r>
              <a:rPr lang="ru-RU" sz="3600" dirty="0">
                <a:cs typeface="Times New Roman" panose="02020603050405020304" pitchFamily="18" charset="0"/>
              </a:rPr>
              <a:t>Приняты новые Постановления </a:t>
            </a:r>
            <a:r>
              <a:rPr lang="ru-RU" sz="3600" dirty="0" smtClean="0">
                <a:cs typeface="Times New Roman" panose="02020603050405020304" pitchFamily="18" charset="0"/>
              </a:rPr>
              <a:t>ЕС </a:t>
            </a:r>
          </a:p>
          <a:p>
            <a:pPr marL="0" indent="0">
              <a:buNone/>
            </a:pPr>
            <a:r>
              <a:rPr lang="ru-RU" sz="3600" dirty="0" smtClean="0">
                <a:cs typeface="Times New Roman" panose="02020603050405020304" pitchFamily="18" charset="0"/>
              </a:rPr>
              <a:t>      834/07          и              839/08</a:t>
            </a:r>
            <a:endParaRPr lang="ru-RU" sz="3600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2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7585" cy="970189"/>
          </a:xfr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/>
          <a:lstStyle/>
          <a:p>
            <a:r>
              <a:rPr lang="ru-RU" b="1" dirty="0" smtClean="0"/>
              <a:t>Это не мода!!!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r>
              <a:rPr lang="ru-RU" sz="4000" dirty="0" smtClean="0"/>
              <a:t>Это бизнес!!!</a:t>
            </a:r>
          </a:p>
          <a:p>
            <a:endParaRPr lang="ru-RU" sz="4000" dirty="0"/>
          </a:p>
          <a:p>
            <a:r>
              <a:rPr lang="ru-RU" sz="4000" dirty="0" smtClean="0"/>
              <a:t>Выставка </a:t>
            </a:r>
            <a:r>
              <a:rPr lang="ru-RU" sz="4000" dirty="0" err="1" smtClean="0"/>
              <a:t>Биофах</a:t>
            </a:r>
            <a:r>
              <a:rPr lang="ru-RU" sz="4000" dirty="0"/>
              <a:t> </a:t>
            </a:r>
            <a:r>
              <a:rPr lang="ru-RU" sz="4000" dirty="0" smtClean="0"/>
              <a:t>(Нюрнберг, Германия)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26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383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+mn-lt"/>
              </a:rPr>
              <a:t>Количество органических земель в мире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3003"/>
            <a:ext cx="10515600" cy="3133960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/>
              <a:t>43,7 </a:t>
            </a:r>
            <a:r>
              <a:rPr lang="ru-RU" sz="3600" dirty="0" err="1" smtClean="0"/>
              <a:t>млн.га</a:t>
            </a:r>
            <a:r>
              <a:rPr lang="ru-RU" sz="3600" dirty="0" smtClean="0"/>
              <a:t> = 0,99%</a:t>
            </a:r>
          </a:p>
          <a:p>
            <a:endParaRPr lang="ru-RU" sz="3600" dirty="0"/>
          </a:p>
          <a:p>
            <a:r>
              <a:rPr lang="ru-RU" sz="3600" dirty="0" smtClean="0"/>
              <a:t>+ 37,6 млн. га - дикоросы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01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2469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+mn-lt"/>
              </a:rPr>
              <a:t>Количество стран где развито органическое сельское хозяйство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87973"/>
            <a:ext cx="10515600" cy="3088989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4400" dirty="0" smtClean="0"/>
              <a:t>172</a:t>
            </a:r>
          </a:p>
          <a:p>
            <a:endParaRPr lang="ru-RU" dirty="0"/>
          </a:p>
          <a:p>
            <a:r>
              <a:rPr lang="ru-RU" dirty="0" smtClean="0"/>
              <a:t>В 87 странах есть законодательство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ПРЕДПОСЫЛКИ развития экологического сельского хозяйства: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4786" y="1902749"/>
            <a:ext cx="7211518" cy="43513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r>
              <a:rPr lang="ru-RU" dirty="0" smtClean="0"/>
              <a:t>деградация почв;     </a:t>
            </a:r>
          </a:p>
          <a:p>
            <a:endParaRPr lang="ru-RU" dirty="0" smtClean="0"/>
          </a:p>
          <a:p>
            <a:r>
              <a:rPr lang="ru-RU" dirty="0" smtClean="0"/>
              <a:t>урожаи снижаются;</a:t>
            </a:r>
          </a:p>
          <a:p>
            <a:endParaRPr lang="ru-RU" dirty="0" smtClean="0"/>
          </a:p>
          <a:p>
            <a:r>
              <a:rPr lang="ru-RU" dirty="0" smtClean="0"/>
              <a:t>растет себестоимость продукции;</a:t>
            </a:r>
          </a:p>
          <a:p>
            <a:endParaRPr lang="ru-RU" dirty="0" smtClean="0"/>
          </a:p>
          <a:p>
            <a:r>
              <a:rPr lang="ru-RU" dirty="0" smtClean="0"/>
              <a:t>высокая трудоемкость и энергопотребление процессов;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http://upload.wikimedia.org/wikipedia/commons/thumb/7/7b/Erosion.jpg/678px-Ero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8" y="1885598"/>
            <a:ext cx="2863992" cy="4321333"/>
          </a:xfrm>
          <a:prstGeom prst="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r>
              <a:rPr lang="ru-RU" sz="6000" dirty="0" smtClean="0">
                <a:latin typeface="+mn-lt"/>
              </a:rPr>
              <a:t>Количество производителей органической продукции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980" y="2938073"/>
            <a:ext cx="10515600" cy="2203554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dirty="0" smtClean="0"/>
              <a:t>2014 г  - 2,3 млн.  </a:t>
            </a:r>
            <a:r>
              <a:rPr lang="en-US" sz="3600" dirty="0" smtClean="0">
                <a:solidFill>
                  <a:srgbClr val="FF0000"/>
                </a:solidFill>
              </a:rPr>
              <a:t>Vs</a:t>
            </a:r>
            <a:r>
              <a:rPr lang="en-US" sz="3600" dirty="0" smtClean="0"/>
              <a:t>      </a:t>
            </a:r>
            <a:r>
              <a:rPr lang="ru-RU" sz="3600" dirty="0" smtClean="0"/>
              <a:t>1999 г  - 0,2 млн.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83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8379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+mn-lt"/>
              </a:rPr>
              <a:t>Процент органических продуктов в детском питании в Швеции</a:t>
            </a:r>
            <a:endParaRPr lang="ru-RU" sz="6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32157"/>
            <a:ext cx="10515600" cy="1844806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4800" dirty="0" smtClean="0"/>
              <a:t>50%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382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38" y="287852"/>
            <a:ext cx="11763062" cy="568491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</a:rPr>
              <a:t>Ежегодный рост мирового органического рынка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29" y="1144196"/>
            <a:ext cx="11245709" cy="5501304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/>
              <a:t>7-12 %</a:t>
            </a:r>
          </a:p>
          <a:p>
            <a:pPr marL="0" indent="0">
              <a:buNone/>
            </a:pPr>
            <a:endParaRPr lang="ru-RU" sz="3200" b="1" dirty="0" smtClean="0"/>
          </a:p>
          <a:p>
            <a:pPr lvl="0"/>
            <a:r>
              <a:rPr lang="ru-RU" sz="3200" dirty="0"/>
              <a:t>Рост количества органических земель во всем мире составил </a:t>
            </a:r>
            <a:r>
              <a:rPr lang="ru-RU" sz="3200" b="1" dirty="0"/>
              <a:t>14,7%</a:t>
            </a:r>
            <a:r>
              <a:rPr lang="ru-RU" sz="3200" dirty="0"/>
              <a:t> по сравнению с 2014 годом.</a:t>
            </a:r>
            <a:endParaRPr lang="uk-UA" sz="3200" dirty="0"/>
          </a:p>
          <a:p>
            <a:endParaRPr lang="uk-UA" sz="3200" dirty="0"/>
          </a:p>
          <a:p>
            <a:r>
              <a:rPr lang="ru-RU" sz="3200" dirty="0"/>
              <a:t>В Европе в больше 2,5% органических земель (Австрия 20%, Швеция 17%, </a:t>
            </a:r>
            <a:r>
              <a:rPr lang="ru-RU" sz="3200" dirty="0" smtClean="0"/>
              <a:t>Эстония </a:t>
            </a:r>
            <a:r>
              <a:rPr lang="ru-RU" sz="3200" dirty="0"/>
              <a:t>16</a:t>
            </a:r>
            <a:r>
              <a:rPr lang="ru-RU" sz="3200" dirty="0" smtClean="0"/>
              <a:t>%,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dirty="0"/>
              <a:t>Швейцария 13%, Латвия и Италия 11%, Германия и Дания 6%.</a:t>
            </a:r>
            <a:endParaRPr lang="uk-UA" sz="3200" dirty="0"/>
          </a:p>
          <a:p>
            <a:endParaRPr lang="uk-UA" sz="3200" dirty="0"/>
          </a:p>
          <a:p>
            <a:r>
              <a:rPr lang="ru-RU" sz="3200" dirty="0"/>
              <a:t>Украина входит в 20 мировых лидеров по количеству органических земель – больше 400 тыс. га (1% </a:t>
            </a:r>
            <a:r>
              <a:rPr lang="ru-RU" sz="3200" dirty="0" err="1"/>
              <a:t>орг.земель</a:t>
            </a:r>
            <a:r>
              <a:rPr lang="ru-RU" sz="3200" dirty="0"/>
              <a:t>)</a:t>
            </a:r>
            <a:endParaRPr lang="uk-UA" sz="3200" dirty="0"/>
          </a:p>
          <a:p>
            <a:pPr marL="0" indent="0">
              <a:buNone/>
            </a:pPr>
            <a:r>
              <a:rPr lang="ru-RU" sz="3200" dirty="0"/>
              <a:t> </a:t>
            </a:r>
            <a:endParaRPr lang="uk-UA" sz="3200" dirty="0"/>
          </a:p>
          <a:p>
            <a:r>
              <a:rPr lang="ru-RU" sz="3200" dirty="0"/>
              <a:t>РФ за предыдущий год стала лидером по росту органических площадей в Европе, </a:t>
            </a:r>
            <a:endParaRPr lang="ru-RU" sz="3200" dirty="0" smtClean="0"/>
          </a:p>
          <a:p>
            <a:r>
              <a:rPr lang="ru-RU" sz="3200" dirty="0" smtClean="0"/>
              <a:t>прирост </a:t>
            </a:r>
            <a:r>
              <a:rPr lang="ru-RU" sz="3200" dirty="0"/>
              <a:t>больше 100 </a:t>
            </a:r>
            <a:r>
              <a:rPr lang="ru-RU" sz="3200" dirty="0" err="1"/>
              <a:t>тыс.га</a:t>
            </a:r>
            <a:r>
              <a:rPr lang="ru-RU" sz="3200" dirty="0"/>
              <a:t> /год (в 1,7 раза)  (0,1% </a:t>
            </a:r>
            <a:r>
              <a:rPr lang="ru-RU" sz="3200" dirty="0" err="1"/>
              <a:t>орг.земель</a:t>
            </a:r>
            <a:r>
              <a:rPr lang="ru-RU" sz="3200" dirty="0"/>
              <a:t>)</a:t>
            </a:r>
            <a:endParaRPr lang="uk-UA" sz="3200" dirty="0"/>
          </a:p>
          <a:p>
            <a:pPr marL="0" indent="0">
              <a:buNone/>
            </a:pPr>
            <a:r>
              <a:rPr lang="ru-RU" sz="3200" dirty="0"/>
              <a:t> </a:t>
            </a:r>
            <a:endParaRPr lang="uk-UA" sz="3200" dirty="0"/>
          </a:p>
          <a:p>
            <a:r>
              <a:rPr lang="ru-RU" sz="3200" dirty="0"/>
              <a:t>В Литовской республике 2,5 тыс. органических фермерских хозяйств (5,7% </a:t>
            </a:r>
            <a:r>
              <a:rPr lang="ru-RU" sz="3200" dirty="0" err="1"/>
              <a:t>орг.земель</a:t>
            </a:r>
            <a:r>
              <a:rPr lang="ru-RU" sz="3200" dirty="0"/>
              <a:t>)</a:t>
            </a:r>
            <a:endParaRPr lang="uk-UA" sz="3200" dirty="0"/>
          </a:p>
          <a:p>
            <a:endParaRPr lang="uk-UA" sz="3200" dirty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662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9971" cy="766989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Финансовые показатели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5" y="1770742"/>
            <a:ext cx="11524342" cy="464457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400" dirty="0" smtClean="0"/>
              <a:t>Мировой органический </a:t>
            </a:r>
            <a:r>
              <a:rPr lang="ru-RU" sz="4400" dirty="0"/>
              <a:t>рынок в 2015 году составил больше </a:t>
            </a:r>
            <a:r>
              <a:rPr lang="ru-RU" sz="5700" b="1" dirty="0"/>
              <a:t>80 млрд. евро </a:t>
            </a:r>
            <a:r>
              <a:rPr lang="ru-RU" sz="4400" dirty="0"/>
              <a:t>(из них около 90% составляют рынки Северной Америки и Европы)</a:t>
            </a:r>
            <a:endParaRPr lang="uk-UA" sz="4400" dirty="0"/>
          </a:p>
          <a:p>
            <a:pPr lvl="0"/>
            <a:r>
              <a:rPr lang="ru-RU" sz="4400" dirty="0"/>
              <a:t>Рынок органической продукции по странам составил в 2015 году: Франция – 5,5 млрд. евро, Германия – 8,6 млрд. евро, а в США – 35,8</a:t>
            </a:r>
            <a:r>
              <a:rPr lang="ru-RU" sz="4400" b="1" dirty="0"/>
              <a:t> </a:t>
            </a:r>
            <a:r>
              <a:rPr lang="ru-RU" sz="4400" dirty="0"/>
              <a:t>млрд. евро </a:t>
            </a:r>
            <a:endParaRPr lang="uk-UA" sz="4400" dirty="0"/>
          </a:p>
          <a:p>
            <a:pPr lvl="0"/>
            <a:r>
              <a:rPr lang="ru-RU" sz="4400" dirty="0"/>
              <a:t>Рост рынка органических продуктов за 2015 год составил </a:t>
            </a:r>
            <a:r>
              <a:rPr lang="ru-RU" sz="4400" b="1" dirty="0"/>
              <a:t>24,8 %</a:t>
            </a:r>
            <a:r>
              <a:rPr lang="ru-RU" sz="4400" dirty="0"/>
              <a:t> в Европе.</a:t>
            </a:r>
            <a:endParaRPr lang="uk-UA" sz="4400" dirty="0"/>
          </a:p>
          <a:p>
            <a:r>
              <a:rPr lang="ru-RU" sz="4400" dirty="0" smtClean="0"/>
              <a:t>Германия </a:t>
            </a:r>
            <a:r>
              <a:rPr lang="ru-RU" sz="4400" dirty="0"/>
              <a:t>только </a:t>
            </a:r>
            <a:r>
              <a:rPr lang="ru-RU" sz="6300" b="1" dirty="0"/>
              <a:t>1/3</a:t>
            </a:r>
            <a:r>
              <a:rPr lang="ru-RU" sz="6300" dirty="0"/>
              <a:t> </a:t>
            </a:r>
            <a:r>
              <a:rPr lang="ru-RU" sz="4400" dirty="0"/>
              <a:t>органической продукции от потребляемой производит самостоятельно </a:t>
            </a:r>
            <a:endParaRPr lang="uk-UA" sz="4400" dirty="0"/>
          </a:p>
          <a:p>
            <a:r>
              <a:rPr lang="ru-RU" sz="4400" dirty="0"/>
              <a:t>На рынке органических продуктов </a:t>
            </a:r>
            <a:r>
              <a:rPr lang="ru-RU" sz="5800" b="1" dirty="0"/>
              <a:t>ЕСТЬ </a:t>
            </a:r>
            <a:r>
              <a:rPr lang="ru-RU" sz="5800" b="1" dirty="0" smtClean="0"/>
              <a:t>ОГРОМНЫЙ ДЕФИЦИТ </a:t>
            </a:r>
            <a:r>
              <a:rPr lang="ru-RU" sz="4400" dirty="0"/>
              <a:t> </a:t>
            </a:r>
            <a:endParaRPr lang="uk-UA" sz="4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4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endParaRPr lang="uk-UA" sz="2600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80458" y="620688"/>
            <a:ext cx="2931886" cy="508000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1" dirty="0">
                <a:ea typeface="+mn-ea"/>
                <a:cs typeface="Arial" charset="0"/>
              </a:rPr>
              <a:t>Дикоросы ?</a:t>
            </a:r>
            <a:endParaRPr lang="uk-UA" b="1" dirty="0">
              <a:ea typeface="+mn-ea"/>
              <a:cs typeface="Arial" charset="0"/>
            </a:endParaRPr>
          </a:p>
        </p:txBody>
      </p:sp>
      <p:sp>
        <p:nvSpPr>
          <p:cNvPr id="21" name="AutoShape 2" descr="Картинки по запросу черника корзина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uk-UA" altLang="uk-UA"/>
          </a:p>
        </p:txBody>
      </p:sp>
      <p:sp>
        <p:nvSpPr>
          <p:cNvPr id="22" name="AutoShape 4" descr="Картинки по запросу черника корзина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uk-UA" altLang="uk-UA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"/>
          <a:stretch>
            <a:fillRect/>
          </a:stretch>
        </p:blipFill>
        <p:spPr bwMode="auto">
          <a:xfrm>
            <a:off x="524257" y="1440066"/>
            <a:ext cx="3161864" cy="349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19" y="3397226"/>
            <a:ext cx="3893381" cy="29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2"/>
          <a:stretch>
            <a:fillRect/>
          </a:stretch>
        </p:blipFill>
        <p:spPr bwMode="auto">
          <a:xfrm>
            <a:off x="5422656" y="1128688"/>
            <a:ext cx="363268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29" y="2931887"/>
            <a:ext cx="4060127" cy="319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endParaRPr lang="uk-UA" sz="26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" name="Picture 2" descr="http://www.lesovod.org.ua/sites/default/files/images/l-pics.livejournal.com_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5" y="1417638"/>
            <a:ext cx="7177314" cy="478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67658" y="274638"/>
            <a:ext cx="7228114" cy="1143000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uk-UA" b="1" dirty="0">
                <a:latin typeface="+mn-lt"/>
                <a:ea typeface="+mn-ea"/>
                <a:cs typeface="+mn-cs"/>
              </a:rPr>
              <a:t>Маркетинг. </a:t>
            </a:r>
            <a:r>
              <a:rPr lang="uk-UA" b="1" dirty="0" err="1">
                <a:latin typeface="+mn-lt"/>
                <a:ea typeface="+mn-ea"/>
                <a:cs typeface="+mn-cs"/>
              </a:rPr>
              <a:t>Березовый</a:t>
            </a:r>
            <a:r>
              <a:rPr lang="uk-UA" b="1" dirty="0">
                <a:latin typeface="+mn-lt"/>
                <a:ea typeface="+mn-ea"/>
                <a:cs typeface="+mn-cs"/>
              </a:rPr>
              <a:t> сок?</a:t>
            </a:r>
          </a:p>
        </p:txBody>
      </p:sp>
    </p:spTree>
    <p:extLst>
      <p:ext uri="{BB962C8B-B14F-4D97-AF65-F5344CB8AC3E}">
        <p14:creationId xmlns:p14="http://schemas.microsoft.com/office/powerpoint/2010/main" val="8707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87" y="-594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от сертификации органического сельского хозяйства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3"/>
          <a:ext cx="10515600" cy="39827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56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потребителей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производителей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6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Идентификация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6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гарантия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68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законодательной базы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4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  <a:alpha val="1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Белорусские производители</a:t>
            </a:r>
            <a:r>
              <a:rPr lang="en-US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  <a:alpha val="15000"/>
            </a:schemeClr>
          </a:solidFill>
        </p:spPr>
        <p:txBody>
          <a:bodyPr/>
          <a:lstStyle/>
          <a:p>
            <a:r>
              <a:rPr lang="ru-RU" dirty="0" smtClean="0"/>
              <a:t>Сельскохозяйственные предприятия </a:t>
            </a:r>
          </a:p>
          <a:p>
            <a:r>
              <a:rPr lang="ru-RU" dirty="0" err="1" smtClean="0"/>
              <a:t>Стародорожский</a:t>
            </a:r>
            <a:r>
              <a:rPr lang="ru-RU" dirty="0" smtClean="0"/>
              <a:t> плодоовощной завод</a:t>
            </a:r>
            <a:endParaRPr lang="en-US" dirty="0" smtClean="0"/>
          </a:p>
          <a:p>
            <a:r>
              <a:rPr lang="ru-RU" dirty="0" smtClean="0"/>
              <a:t>Минский завод безалкогольных напитков</a:t>
            </a:r>
            <a:endParaRPr lang="en-US" dirty="0" smtClean="0"/>
          </a:p>
          <a:p>
            <a:r>
              <a:rPr lang="ru-RU" dirty="0" smtClean="0"/>
              <a:t>ИООО «</a:t>
            </a:r>
            <a:r>
              <a:rPr lang="ru-RU" dirty="0" err="1" smtClean="0"/>
              <a:t>Ветрия</a:t>
            </a:r>
            <a:r>
              <a:rPr lang="ru-RU" dirty="0" smtClean="0"/>
              <a:t>»,Ганцевичи</a:t>
            </a:r>
            <a:endParaRPr lang="en-US" dirty="0" smtClean="0"/>
          </a:p>
          <a:p>
            <a:r>
              <a:rPr lang="ru-RU" dirty="0" smtClean="0"/>
              <a:t>ИЧУПТП «АВИ» </a:t>
            </a:r>
            <a:r>
              <a:rPr lang="ru-RU" dirty="0" err="1" smtClean="0"/>
              <a:t>В.Житкаукаса</a:t>
            </a:r>
            <a:endParaRPr lang="ru-RU" dirty="0" smtClean="0"/>
          </a:p>
          <a:p>
            <a:r>
              <a:rPr lang="ru-RU" dirty="0" smtClean="0"/>
              <a:t>Кировский пищевой комбинат</a:t>
            </a:r>
          </a:p>
          <a:p>
            <a:r>
              <a:rPr lang="ru-RU" dirty="0" smtClean="0"/>
              <a:t>UNIFOREST, Любань</a:t>
            </a:r>
          </a:p>
          <a:p>
            <a:r>
              <a:rPr lang="ru-RU" dirty="0" smtClean="0"/>
              <a:t>МОКА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78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993" y="182563"/>
            <a:ext cx="7196528" cy="114170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С чего все начинается?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602" y="1506828"/>
            <a:ext cx="9639926" cy="146122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b="1" dirty="0" smtClean="0"/>
              <a:t>«Наиболее </a:t>
            </a:r>
            <a:r>
              <a:rPr lang="ru-RU" b="1" dirty="0"/>
              <a:t>важный фактор - это не техника выращивания, а скорее, состояние сознания фермера</a:t>
            </a:r>
            <a:r>
              <a:rPr lang="ru-RU" b="1" dirty="0" smtClean="0"/>
              <a:t>». </a:t>
            </a:r>
          </a:p>
          <a:p>
            <a:pPr marL="0" indent="0" algn="r" fontAlgn="base">
              <a:buNone/>
            </a:pPr>
            <a:r>
              <a:rPr lang="ru-RU" dirty="0" err="1" smtClean="0"/>
              <a:t>Масанобу</a:t>
            </a:r>
            <a:r>
              <a:rPr lang="ru-RU" dirty="0" smtClean="0"/>
              <a:t> </a:t>
            </a:r>
            <a:r>
              <a:rPr lang="ru-RU" dirty="0" err="1" smtClean="0"/>
              <a:t>Фукуока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img7.imageshack.us/img7/3600/gfhf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15" y="3417758"/>
            <a:ext cx="4802993" cy="322407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33" name="Picture 9" descr="C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116024"/>
              </a:clrFrom>
              <a:clrTo>
                <a:srgbClr val="1160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2803526" y="182563"/>
            <a:ext cx="8529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ЦИКЛ </a:t>
            </a: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БИО(ЭКО)ЛОГИЧЕСКОГО 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АГРОПРОИЗВОДСТВА</a:t>
            </a:r>
          </a:p>
        </p:txBody>
      </p:sp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5684839" y="869950"/>
            <a:ext cx="3963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ПРОДУКЦИЯ РАСТЕНЕВОДСТВА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8440738" y="1631951"/>
            <a:ext cx="2227262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ПРОДУКЦИЯ ЖИВОТНОВОДСТВА</a:t>
            </a:r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8836026" y="3138488"/>
            <a:ext cx="1128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КОМПОСТ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5362575" y="5318125"/>
            <a:ext cx="2820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ПЛОДОРОДНАЯ ПОЧВА</a:t>
            </a: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5240338" y="3856038"/>
            <a:ext cx="33258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УПРАВЛЕНИЕ КАЧЕСТВОМ АГРОПРОИЗВОДСТВА, ПЛАНИРОВАНИЕ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6049963" y="2698751"/>
            <a:ext cx="18923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ХОЗЯЙСТВО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3136900" y="2452688"/>
            <a:ext cx="155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СЕВООБОРОТ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722438" y="1935164"/>
            <a:ext cx="1739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ФИКСАЦИЯ АТМОСФЕРНОГО АЗОТА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524000" y="1112838"/>
            <a:ext cx="216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ОСАДКИ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1524000" y="3841750"/>
            <a:ext cx="2165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УДЕРЖАНИЕ ВЛАГИ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 rot="1921934">
            <a:off x="3182938" y="4968875"/>
            <a:ext cx="155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УРОЖАЙ</a:t>
            </a: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 rot="-2703486">
            <a:off x="8890795" y="4755357"/>
            <a:ext cx="1801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ОБРАЗОВАНИЕ ГУМУСА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7847014" y="6032501"/>
            <a:ext cx="28209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РАЗНООБРАЗИЕ ПОЧВЕННЫХ ОРГАНИЗМОВ</a:t>
            </a: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2635250" y="6032501"/>
            <a:ext cx="2820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/>
              <a:t>ЖИЗНЕДЕЯТЕЛЬНОСТЬ ПОЧВЕННЫХ ОРГАНИЗМОВ</a:t>
            </a:r>
          </a:p>
        </p:txBody>
      </p:sp>
      <p:sp>
        <p:nvSpPr>
          <p:cNvPr id="333849" name="Text Box 25"/>
          <p:cNvSpPr txBox="1">
            <a:spLocks noChangeArrowheads="1"/>
          </p:cNvSpPr>
          <p:nvPr/>
        </p:nvSpPr>
        <p:spPr bwMode="auto">
          <a:xfrm>
            <a:off x="5532439" y="1890713"/>
            <a:ext cx="2409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ДОМАШНИЕ ЖИВОТНЫЕ</a:t>
            </a:r>
          </a:p>
        </p:txBody>
      </p:sp>
      <p:sp>
        <p:nvSpPr>
          <p:cNvPr id="333850" name="Text Box 26"/>
          <p:cNvSpPr txBox="1">
            <a:spLocks noChangeArrowheads="1"/>
          </p:cNvSpPr>
          <p:nvPr/>
        </p:nvSpPr>
        <p:spPr bwMode="auto">
          <a:xfrm>
            <a:off x="2773364" y="3292476"/>
            <a:ext cx="1023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ФУРАЖ. ЗЛАКИ + БОБОВЫЕ</a:t>
            </a:r>
          </a:p>
        </p:txBody>
      </p:sp>
      <p:sp>
        <p:nvSpPr>
          <p:cNvPr id="333851" name="Text Box 27"/>
          <p:cNvSpPr txBox="1">
            <a:spLocks noChangeArrowheads="1"/>
          </p:cNvSpPr>
          <p:nvPr/>
        </p:nvSpPr>
        <p:spPr bwMode="auto">
          <a:xfrm>
            <a:off x="3276600" y="2849563"/>
            <a:ext cx="102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ФУРАЖ. ЗЛАКИ</a:t>
            </a:r>
          </a:p>
        </p:txBody>
      </p: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4081464" y="38989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ЗЕРНО-ВЫЕ</a:t>
            </a:r>
          </a:p>
        </p:txBody>
      </p:sp>
      <p:sp>
        <p:nvSpPr>
          <p:cNvPr id="333853" name="Text Box 29"/>
          <p:cNvSpPr txBox="1">
            <a:spLocks noChangeArrowheads="1"/>
          </p:cNvSpPr>
          <p:nvPr/>
        </p:nvSpPr>
        <p:spPr bwMode="auto">
          <a:xfrm>
            <a:off x="4389439" y="3471864"/>
            <a:ext cx="1023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БОБОВЫЕ</a:t>
            </a:r>
          </a:p>
        </p:txBody>
      </p:sp>
      <p:sp>
        <p:nvSpPr>
          <p:cNvPr id="333854" name="Text Box 30"/>
          <p:cNvSpPr txBox="1">
            <a:spLocks noChangeArrowheads="1"/>
          </p:cNvSpPr>
          <p:nvPr/>
        </p:nvSpPr>
        <p:spPr bwMode="auto">
          <a:xfrm>
            <a:off x="3230564" y="3959225"/>
            <a:ext cx="1023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КОРНЕ-ПЛОДЫ</a:t>
            </a:r>
          </a:p>
        </p:txBody>
      </p:sp>
      <p:sp>
        <p:nvSpPr>
          <p:cNvPr id="333855" name="Text Box 31"/>
          <p:cNvSpPr txBox="1">
            <a:spLocks noChangeArrowheads="1"/>
          </p:cNvSpPr>
          <p:nvPr/>
        </p:nvSpPr>
        <p:spPr bwMode="auto">
          <a:xfrm>
            <a:off x="3914775" y="2908300"/>
            <a:ext cx="102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ТРАВ. СМЕСИ </a:t>
            </a:r>
          </a:p>
        </p:txBody>
      </p:sp>
    </p:spTree>
    <p:extLst>
      <p:ext uri="{BB962C8B-B14F-4D97-AF65-F5344CB8AC3E}">
        <p14:creationId xmlns:p14="http://schemas.microsoft.com/office/powerpoint/2010/main" val="31065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4384" y="2195585"/>
            <a:ext cx="5537616" cy="44300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ПРЕДПОСЫЛКИ развития экологического сельского хозяйства: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64" y="1825625"/>
            <a:ext cx="7375161" cy="4665116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ухудшается </a:t>
            </a:r>
            <a:r>
              <a:rPr lang="ru-RU" dirty="0"/>
              <a:t>качество произведенной продукции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опасности </a:t>
            </a:r>
            <a:r>
              <a:rPr lang="ru-RU" dirty="0"/>
              <a:t>исходящие от производства ГМО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растут </a:t>
            </a:r>
            <a:r>
              <a:rPr lang="ru-RU" dirty="0"/>
              <a:t>затраты на медицину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невысокая </a:t>
            </a:r>
            <a:r>
              <a:rPr lang="ru-RU" dirty="0"/>
              <a:t>социальная защищенность </a:t>
            </a:r>
            <a:r>
              <a:rPr lang="ru-RU" dirty="0" smtClean="0"/>
              <a:t>работников;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4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/>
          <a:lstStyle/>
          <a:p>
            <a:r>
              <a:rPr lang="ru-RU" b="1" dirty="0" smtClean="0"/>
              <a:t>Разница между ОСХ и конвенциональным (интенсивным, традиционным)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4093028"/>
          </a:xfr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Земля не субстрат, а живой организм</a:t>
            </a:r>
          </a:p>
          <a:p>
            <a:endParaRPr lang="ru-RU" dirty="0" smtClean="0"/>
          </a:p>
          <a:p>
            <a:r>
              <a:rPr lang="ru-RU" dirty="0" smtClean="0"/>
              <a:t>Органическое сельское хозяйство </a:t>
            </a:r>
            <a:r>
              <a:rPr lang="ru-RU" dirty="0"/>
              <a:t>это методы производства, а не место производства</a:t>
            </a:r>
          </a:p>
          <a:p>
            <a:endParaRPr lang="ru-RU" dirty="0" smtClean="0"/>
          </a:p>
          <a:p>
            <a:r>
              <a:rPr lang="ru-RU" dirty="0" smtClean="0"/>
              <a:t>Без химии ≠ биопрепараты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Питание не растений, а питание почвы </a:t>
            </a:r>
            <a:endParaRPr lang="ru-RU" sz="1600" dirty="0" smtClean="0"/>
          </a:p>
          <a:p>
            <a:r>
              <a:rPr lang="ru-RU" sz="1600" dirty="0"/>
              <a:t>(</a:t>
            </a:r>
            <a:r>
              <a:rPr lang="ru-RU" sz="1600" dirty="0" smtClean="0"/>
              <a:t>Глупый выращивает сорняки, Умный выращивает урожай, Мудрый выращивает почву)</a:t>
            </a:r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80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787" y="0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602"/>
            <a:ext cx="10515600" cy="998980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Агротехнические приемы в органическом сельском хозяйстве: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946" y="1495841"/>
            <a:ext cx="10884108" cy="4800027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lnSpcReduction="10000"/>
          </a:bodyPr>
          <a:lstStyle/>
          <a:p>
            <a:pPr algn="just" fontAlgn="base"/>
            <a:r>
              <a:rPr lang="ru-RU" dirty="0"/>
              <a:t>Выращивание  живых </a:t>
            </a:r>
            <a:r>
              <a:rPr lang="ru-RU" dirty="0" smtClean="0"/>
              <a:t>изгородей (ветроломы);</a:t>
            </a:r>
          </a:p>
          <a:p>
            <a:pPr algn="just" fontAlgn="base"/>
            <a:r>
              <a:rPr lang="ru-RU" dirty="0"/>
              <a:t>Безотвальная </a:t>
            </a:r>
            <a:r>
              <a:rPr lang="ru-RU" dirty="0" smtClean="0"/>
              <a:t>обработка;</a:t>
            </a:r>
            <a:endParaRPr lang="ru-RU" dirty="0"/>
          </a:p>
          <a:p>
            <a:pPr lvl="0" algn="just" fontAlgn="base"/>
            <a:r>
              <a:rPr lang="ru-RU" dirty="0" smtClean="0"/>
              <a:t>Использование севооборота при</a:t>
            </a:r>
          </a:p>
          <a:p>
            <a:pPr marL="0" lvl="0" indent="0" algn="just" fontAlgn="base">
              <a:buNone/>
            </a:pPr>
            <a:r>
              <a:rPr lang="ru-RU" dirty="0"/>
              <a:t> </a:t>
            </a:r>
            <a:r>
              <a:rPr lang="ru-RU" dirty="0" smtClean="0"/>
              <a:t>  частом </a:t>
            </a:r>
            <a:r>
              <a:rPr lang="ru-RU" dirty="0"/>
              <a:t>включении бобовых </a:t>
            </a:r>
            <a:r>
              <a:rPr lang="ru-RU" dirty="0" smtClean="0"/>
              <a:t>культур;</a:t>
            </a:r>
            <a:endParaRPr lang="ru-RU" dirty="0" smtClean="0">
              <a:effectLst/>
            </a:endParaRPr>
          </a:p>
          <a:p>
            <a:pPr lvl="0" algn="just" fontAlgn="base"/>
            <a:r>
              <a:rPr lang="ru-RU" dirty="0" smtClean="0"/>
              <a:t>Сидерация (</a:t>
            </a:r>
            <a:r>
              <a:rPr lang="ru-RU" dirty="0"/>
              <a:t>з</a:t>
            </a:r>
            <a:r>
              <a:rPr lang="ru-RU" dirty="0" smtClean="0"/>
              <a:t>еленые удобрения) ;</a:t>
            </a:r>
          </a:p>
          <a:p>
            <a:pPr algn="just" fontAlgn="base"/>
            <a:r>
              <a:rPr lang="ru-RU" dirty="0"/>
              <a:t>Смешанные </a:t>
            </a:r>
            <a:r>
              <a:rPr lang="ru-RU" dirty="0" smtClean="0"/>
              <a:t>посевы;</a:t>
            </a:r>
          </a:p>
          <a:p>
            <a:pPr lvl="0" algn="just" fontAlgn="base"/>
            <a:r>
              <a:rPr lang="ru-RU" dirty="0" smtClean="0"/>
              <a:t>Частое </a:t>
            </a:r>
            <a:r>
              <a:rPr lang="ru-RU" dirty="0"/>
              <a:t>мульчирование легко разлагающимся, измельченным материалом (сено, солома, скошенная трава и другие</a:t>
            </a:r>
            <a:r>
              <a:rPr lang="ru-RU" dirty="0" smtClean="0"/>
              <a:t>);</a:t>
            </a:r>
            <a:endParaRPr lang="ru-RU" dirty="0"/>
          </a:p>
          <a:p>
            <a:pPr lvl="0" algn="just" fontAlgn="base"/>
            <a:r>
              <a:rPr lang="ru-RU" dirty="0"/>
              <a:t>Механическое рыхление почвы </a:t>
            </a:r>
            <a:r>
              <a:rPr lang="ru-RU" dirty="0" smtClean="0"/>
              <a:t>и по </a:t>
            </a:r>
            <a:r>
              <a:rPr lang="ru-RU" dirty="0"/>
              <a:t>мере надобности добавление материала, улучшающего структуру </a:t>
            </a:r>
            <a:r>
              <a:rPr lang="ru-RU" dirty="0" smtClean="0"/>
              <a:t>почвы (песок, известь, доломитовая мука, зола);</a:t>
            </a:r>
            <a:endParaRPr lang="ru-RU" dirty="0"/>
          </a:p>
          <a:p>
            <a:pPr algn="just" fontAlgn="base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329" y="1888761"/>
            <a:ext cx="3834325" cy="242840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9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787" y="0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210" y="226175"/>
            <a:ext cx="10515600" cy="115886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Агротехнические приемы в органическом сельском хозяйстве: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1302" y="1718432"/>
            <a:ext cx="7211518" cy="43513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Вермикультивирование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 fontAlgn="base"/>
            <a:r>
              <a:rPr lang="ru-RU" dirty="0" smtClean="0"/>
              <a:t>Использование биопрепаратов</a:t>
            </a:r>
          </a:p>
          <a:p>
            <a:pPr marL="0" indent="0" algn="just" fontAlgn="base">
              <a:buNone/>
            </a:pPr>
            <a:r>
              <a:rPr lang="ru-RU" dirty="0" smtClean="0"/>
              <a:t> для защиты растений и стимуляции роста;</a:t>
            </a:r>
          </a:p>
          <a:p>
            <a:pPr marL="0" indent="0" algn="just" fontAlgn="base">
              <a:buNone/>
            </a:pPr>
            <a:endParaRPr lang="ru-RU" dirty="0" smtClean="0"/>
          </a:p>
          <a:p>
            <a:pPr lvl="0" algn="just" fontAlgn="base"/>
            <a:r>
              <a:rPr lang="ru-RU" dirty="0" smtClean="0"/>
              <a:t>Использование </a:t>
            </a:r>
            <a:r>
              <a:rPr lang="ru-RU" dirty="0"/>
              <a:t>компоста;</a:t>
            </a:r>
          </a:p>
          <a:p>
            <a:pPr algn="just" fontAlgn="base"/>
            <a:endParaRPr lang="ru-RU" dirty="0"/>
          </a:p>
          <a:p>
            <a:pPr algn="just"/>
            <a:r>
              <a:rPr lang="ru-RU" dirty="0" smtClean="0"/>
              <a:t>Использование жидких растительных</a:t>
            </a:r>
          </a:p>
          <a:p>
            <a:pPr marL="0" indent="0" algn="just">
              <a:buNone/>
            </a:pPr>
            <a:r>
              <a:rPr lang="ru-RU" dirty="0" smtClean="0"/>
              <a:t> удобрений </a:t>
            </a:r>
            <a:r>
              <a:rPr lang="ru-RU" dirty="0"/>
              <a:t>(настой крапивы, окопника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999" y="1611218"/>
            <a:ext cx="2945768" cy="2209326"/>
          </a:xfrm>
          <a:prstGeom prst="rect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99" y="4227491"/>
            <a:ext cx="3053718" cy="2290288"/>
          </a:xfrm>
          <a:prstGeom prst="rect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89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Обустройство поливных систем</a:t>
            </a:r>
          </a:p>
        </p:txBody>
      </p:sp>
      <p:pic>
        <p:nvPicPr>
          <p:cNvPr id="4" name="Picture 2" descr="IMG_29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31" y="3573932"/>
            <a:ext cx="3908649" cy="29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Картинки по запросу системы капельного полива фото"/>
          <p:cNvSpPr>
            <a:spLocks noChangeAspect="1" noChangeArrowheads="1"/>
          </p:cNvSpPr>
          <p:nvPr/>
        </p:nvSpPr>
        <p:spPr bwMode="auto">
          <a:xfrm>
            <a:off x="1404825" y="2985102"/>
            <a:ext cx="1986136" cy="198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системы капельного полива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www.promgidroponica.ru/sites/default/files/skp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9" y="3490175"/>
            <a:ext cx="4020325" cy="30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и по запросу системы капельного полива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40" y="1608900"/>
            <a:ext cx="4612575" cy="35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1" name="Picture 19" descr="Kompost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0468" y="850900"/>
            <a:ext cx="8014954" cy="604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664" name="Group 32"/>
          <p:cNvGrpSpPr>
            <a:grpSpLocks/>
          </p:cNvGrpSpPr>
          <p:nvPr/>
        </p:nvGrpSpPr>
        <p:grpSpPr bwMode="auto">
          <a:xfrm>
            <a:off x="1697038" y="1668464"/>
            <a:ext cx="2874962" cy="890587"/>
            <a:chOff x="109" y="1051"/>
            <a:chExt cx="1811" cy="561"/>
          </a:xfrm>
        </p:grpSpPr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109" y="1406"/>
              <a:ext cx="1669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 dirty="0"/>
                <a:t>опавшие листья</a:t>
              </a:r>
              <a:r>
                <a:rPr lang="ru-RU" dirty="0"/>
                <a:t> </a:t>
              </a:r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>
              <a:off x="1207" y="1051"/>
              <a:ext cx="713" cy="4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65" name="Group 33"/>
          <p:cNvGrpSpPr>
            <a:grpSpLocks/>
          </p:cNvGrpSpPr>
          <p:nvPr/>
        </p:nvGrpSpPr>
        <p:grpSpPr bwMode="auto">
          <a:xfrm>
            <a:off x="4303714" y="0"/>
            <a:ext cx="3810000" cy="2343150"/>
            <a:chOff x="1751" y="0"/>
            <a:chExt cx="2400" cy="1476"/>
          </a:xfrm>
        </p:grpSpPr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1751" y="0"/>
              <a:ext cx="240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i="1" dirty="0"/>
                <a:t>навоз домашних животных </a:t>
              </a:r>
            </a:p>
            <a:p>
              <a:pPr algn="ctr"/>
              <a:r>
                <a:rPr lang="ru-RU" i="1" dirty="0"/>
                <a:t>(костная мука)</a:t>
              </a:r>
              <a:r>
                <a:rPr lang="ru-RU" dirty="0"/>
                <a:t> </a:t>
              </a:r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 flipH="1">
              <a:off x="2410" y="1156"/>
              <a:ext cx="164" cy="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66" name="Group 34"/>
          <p:cNvGrpSpPr>
            <a:grpSpLocks/>
          </p:cNvGrpSpPr>
          <p:nvPr/>
        </p:nvGrpSpPr>
        <p:grpSpPr bwMode="auto">
          <a:xfrm>
            <a:off x="6257926" y="277813"/>
            <a:ext cx="3440113" cy="2449512"/>
            <a:chOff x="2982" y="175"/>
            <a:chExt cx="2167" cy="1543"/>
          </a:xfrm>
        </p:grpSpPr>
        <p:sp>
          <p:nvSpPr>
            <p:cNvPr id="69640" name="Text Box 8"/>
            <p:cNvSpPr txBox="1">
              <a:spLocks noChangeArrowheads="1"/>
            </p:cNvSpPr>
            <p:nvPr/>
          </p:nvSpPr>
          <p:spPr bwMode="auto">
            <a:xfrm>
              <a:off x="4070" y="175"/>
              <a:ext cx="1079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ru-RU" i="1" dirty="0"/>
                <a:t>зола (содержание золы не более 3%)</a:t>
              </a:r>
              <a:r>
                <a:rPr lang="ru-RU" dirty="0"/>
                <a:t> </a:t>
              </a:r>
            </a:p>
          </p:txBody>
        </p:sp>
        <p:sp>
          <p:nvSpPr>
            <p:cNvPr id="69654" name="Line 22"/>
            <p:cNvSpPr>
              <a:spLocks noChangeShapeType="1"/>
            </p:cNvSpPr>
            <p:nvPr/>
          </p:nvSpPr>
          <p:spPr bwMode="auto">
            <a:xfrm flipH="1">
              <a:off x="2982" y="1069"/>
              <a:ext cx="712" cy="64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67" name="Group 35"/>
          <p:cNvGrpSpPr>
            <a:grpSpLocks/>
          </p:cNvGrpSpPr>
          <p:nvPr/>
        </p:nvGrpSpPr>
        <p:grpSpPr bwMode="auto">
          <a:xfrm>
            <a:off x="7412038" y="2459038"/>
            <a:ext cx="3255962" cy="812800"/>
            <a:chOff x="3709" y="1549"/>
            <a:chExt cx="2051" cy="512"/>
          </a:xfrm>
        </p:grpSpPr>
        <p:sp>
          <p:nvSpPr>
            <p:cNvPr id="69641" name="Text Box 9"/>
            <p:cNvSpPr txBox="1">
              <a:spLocks noChangeArrowheads="1"/>
            </p:cNvSpPr>
            <p:nvPr/>
          </p:nvSpPr>
          <p:spPr bwMode="auto">
            <a:xfrm>
              <a:off x="4324" y="1821"/>
              <a:ext cx="14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 dirty="0"/>
                <a:t>скошенная трава</a:t>
              </a:r>
              <a:r>
                <a:rPr lang="ru-RU" dirty="0"/>
                <a:t> </a:t>
              </a:r>
            </a:p>
          </p:txBody>
        </p:sp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 flipH="1">
              <a:off x="3709" y="1549"/>
              <a:ext cx="712" cy="4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68" name="Group 36"/>
          <p:cNvGrpSpPr>
            <a:grpSpLocks/>
          </p:cNvGrpSpPr>
          <p:nvPr/>
        </p:nvGrpSpPr>
        <p:grpSpPr bwMode="auto">
          <a:xfrm>
            <a:off x="7637464" y="3787776"/>
            <a:ext cx="2778125" cy="703263"/>
            <a:chOff x="3851" y="2386"/>
            <a:chExt cx="1750" cy="443"/>
          </a:xfrm>
        </p:grpSpPr>
        <p:sp>
          <p:nvSpPr>
            <p:cNvPr id="69642" name="Text Box 10"/>
            <p:cNvSpPr txBox="1">
              <a:spLocks noChangeArrowheads="1"/>
            </p:cNvSpPr>
            <p:nvPr/>
          </p:nvSpPr>
          <p:spPr bwMode="auto">
            <a:xfrm>
              <a:off x="4321" y="2640"/>
              <a:ext cx="1280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/>
                <a:t>шерсть,   перья</a:t>
              </a:r>
              <a:r>
                <a:rPr lang="ru-RU"/>
                <a:t> </a:t>
              </a:r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 flipH="1">
              <a:off x="3851" y="2386"/>
              <a:ext cx="593" cy="1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69" name="Group 37"/>
          <p:cNvGrpSpPr>
            <a:grpSpLocks/>
          </p:cNvGrpSpPr>
          <p:nvPr/>
        </p:nvGrpSpPr>
        <p:grpSpPr bwMode="auto">
          <a:xfrm>
            <a:off x="7283450" y="4387850"/>
            <a:ext cx="2033588" cy="2470150"/>
            <a:chOff x="3628" y="2764"/>
            <a:chExt cx="1281" cy="1556"/>
          </a:xfrm>
        </p:grpSpPr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4051" y="4142"/>
              <a:ext cx="85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/>
                <a:t>обрезки</a:t>
              </a:r>
              <a:r>
                <a:rPr lang="ru-RU"/>
                <a:t> </a:t>
              </a:r>
            </a:p>
          </p:txBody>
        </p:sp>
        <p:sp>
          <p:nvSpPr>
            <p:cNvPr id="69657" name="Line 25"/>
            <p:cNvSpPr>
              <a:spLocks noChangeShapeType="1"/>
            </p:cNvSpPr>
            <p:nvPr/>
          </p:nvSpPr>
          <p:spPr bwMode="auto">
            <a:xfrm flipH="1" flipV="1">
              <a:off x="3628" y="2764"/>
              <a:ext cx="894" cy="5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70" name="Group 38"/>
          <p:cNvGrpSpPr>
            <a:grpSpLocks/>
          </p:cNvGrpSpPr>
          <p:nvPr/>
        </p:nvGrpSpPr>
        <p:grpSpPr bwMode="auto">
          <a:xfrm>
            <a:off x="6191251" y="4713288"/>
            <a:ext cx="1370013" cy="2144712"/>
            <a:chOff x="2940" y="2969"/>
            <a:chExt cx="863" cy="1351"/>
          </a:xfrm>
        </p:grpSpPr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2940" y="4167"/>
              <a:ext cx="86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/>
                <a:t>солома</a:t>
              </a:r>
              <a:r>
                <a:rPr lang="ru-RU"/>
                <a:t> </a:t>
              </a:r>
            </a:p>
          </p:txBody>
        </p:sp>
        <p:sp>
          <p:nvSpPr>
            <p:cNvPr id="69658" name="Line 26"/>
            <p:cNvSpPr>
              <a:spLocks noChangeShapeType="1"/>
            </p:cNvSpPr>
            <p:nvPr/>
          </p:nvSpPr>
          <p:spPr bwMode="auto">
            <a:xfrm flipH="1" flipV="1">
              <a:off x="3175" y="2969"/>
              <a:ext cx="162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71" name="Group 39"/>
          <p:cNvGrpSpPr>
            <a:grpSpLocks/>
          </p:cNvGrpSpPr>
          <p:nvPr/>
        </p:nvGrpSpPr>
        <p:grpSpPr bwMode="auto">
          <a:xfrm>
            <a:off x="4071939" y="4314826"/>
            <a:ext cx="2160587" cy="2543175"/>
            <a:chOff x="1605" y="2718"/>
            <a:chExt cx="1361" cy="1602"/>
          </a:xfrm>
        </p:grpSpPr>
        <p:sp>
          <p:nvSpPr>
            <p:cNvPr id="69645" name="Text Box 13"/>
            <p:cNvSpPr txBox="1">
              <a:spLocks noChangeArrowheads="1"/>
            </p:cNvSpPr>
            <p:nvPr/>
          </p:nvSpPr>
          <p:spPr bwMode="auto">
            <a:xfrm>
              <a:off x="1605" y="4117"/>
              <a:ext cx="136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/>
                <a:t>пожневые остатки</a:t>
              </a:r>
              <a:r>
                <a:rPr lang="ru-RU"/>
                <a:t> </a:t>
              </a:r>
            </a:p>
          </p:txBody>
        </p:sp>
        <p:sp>
          <p:nvSpPr>
            <p:cNvPr id="69659" name="Line 27"/>
            <p:cNvSpPr>
              <a:spLocks noChangeShapeType="1"/>
            </p:cNvSpPr>
            <p:nvPr/>
          </p:nvSpPr>
          <p:spPr bwMode="auto">
            <a:xfrm flipV="1">
              <a:off x="2336" y="2718"/>
              <a:ext cx="277" cy="8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3976689" y="3727451"/>
            <a:ext cx="1330325" cy="1833563"/>
            <a:chOff x="1545" y="2348"/>
            <a:chExt cx="838" cy="1155"/>
          </a:xfrm>
        </p:grpSpPr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1560" y="3162"/>
              <a:ext cx="82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/>
                <a:t>яичная скорлупа</a:t>
              </a:r>
              <a:r>
                <a:rPr lang="ru-RU"/>
                <a:t> </a:t>
              </a:r>
            </a:p>
          </p:txBody>
        </p:sp>
        <p:sp>
          <p:nvSpPr>
            <p:cNvPr id="69660" name="Line 28"/>
            <p:cNvSpPr>
              <a:spLocks noChangeShapeType="1"/>
            </p:cNvSpPr>
            <p:nvPr/>
          </p:nvSpPr>
          <p:spPr bwMode="auto">
            <a:xfrm flipV="1">
              <a:off x="1545" y="2348"/>
              <a:ext cx="350" cy="6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73" name="Group 41"/>
          <p:cNvGrpSpPr>
            <a:grpSpLocks/>
          </p:cNvGrpSpPr>
          <p:nvPr/>
        </p:nvGrpSpPr>
        <p:grpSpPr bwMode="auto">
          <a:xfrm>
            <a:off x="1858964" y="3646489"/>
            <a:ext cx="2173287" cy="2847975"/>
            <a:chOff x="211" y="2297"/>
            <a:chExt cx="1369" cy="1794"/>
          </a:xfrm>
        </p:grpSpPr>
        <p:sp>
          <p:nvSpPr>
            <p:cNvPr id="69647" name="Text Box 15"/>
            <p:cNvSpPr txBox="1">
              <a:spLocks noChangeArrowheads="1"/>
            </p:cNvSpPr>
            <p:nvPr/>
          </p:nvSpPr>
          <p:spPr bwMode="auto">
            <a:xfrm>
              <a:off x="211" y="3852"/>
              <a:ext cx="1228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/>
                <a:t>кухонные отходы</a:t>
              </a:r>
              <a:r>
                <a:rPr lang="ru-RU"/>
                <a:t> </a:t>
              </a:r>
            </a:p>
          </p:txBody>
        </p:sp>
        <p:sp>
          <p:nvSpPr>
            <p:cNvPr id="69661" name="Line 29"/>
            <p:cNvSpPr>
              <a:spLocks noChangeShapeType="1"/>
            </p:cNvSpPr>
            <p:nvPr/>
          </p:nvSpPr>
          <p:spPr bwMode="auto">
            <a:xfrm flipV="1">
              <a:off x="892" y="2297"/>
              <a:ext cx="688" cy="8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9674" name="Group 42"/>
          <p:cNvGrpSpPr>
            <a:grpSpLocks/>
          </p:cNvGrpSpPr>
          <p:nvPr/>
        </p:nvGrpSpPr>
        <p:grpSpPr bwMode="auto">
          <a:xfrm>
            <a:off x="1687514" y="3057525"/>
            <a:ext cx="2249487" cy="901700"/>
            <a:chOff x="103" y="1926"/>
            <a:chExt cx="1417" cy="568"/>
          </a:xfrm>
        </p:grpSpPr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103" y="2209"/>
              <a:ext cx="119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ru-RU" i="1" dirty="0"/>
                <a:t>остатки пищи</a:t>
              </a:r>
              <a:r>
                <a:rPr lang="ru-RU" dirty="0"/>
                <a:t> </a:t>
              </a:r>
            </a:p>
          </p:txBody>
        </p:sp>
        <p:sp>
          <p:nvSpPr>
            <p:cNvPr id="69662" name="Line 30"/>
            <p:cNvSpPr>
              <a:spLocks noChangeShapeType="1"/>
            </p:cNvSpPr>
            <p:nvPr/>
          </p:nvSpPr>
          <p:spPr bwMode="auto">
            <a:xfrm flipV="1">
              <a:off x="978" y="1926"/>
              <a:ext cx="542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9731269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1378039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жидких растительных</a:t>
            </a:r>
            <a:br>
              <a:rPr lang="ru-RU" dirty="0"/>
            </a:br>
            <a:r>
              <a:rPr lang="ru-RU" dirty="0"/>
              <a:t> удобрений (настой крапивы, </a:t>
            </a:r>
            <a:r>
              <a:rPr lang="ru-RU" dirty="0" smtClean="0"/>
              <a:t>окопника и др.).</a:t>
            </a:r>
            <a:endParaRPr lang="ru-RU" dirty="0"/>
          </a:p>
        </p:txBody>
      </p:sp>
      <p:pic>
        <p:nvPicPr>
          <p:cNvPr id="4" name="Picture 4" descr="Symphit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52" y="1825924"/>
            <a:ext cx="3657600" cy="40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upload.wikimedia.org/wikipedia/commons/thumb/5/53/GailiojiDilgele001.JPG/250px-GailiojiDilgel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31" y="1825924"/>
            <a:ext cx="3656571" cy="40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48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7708" y="335736"/>
            <a:ext cx="10473445" cy="1015663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ru-RU" sz="6000" dirty="0" smtClean="0"/>
              <a:t>Биологические методы защиты</a:t>
            </a:r>
            <a:endParaRPr lang="ru-RU" sz="60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7708" y="1751353"/>
            <a:ext cx="7788275" cy="4647426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ru-RU" sz="4000" dirty="0"/>
              <a:t>Превенция (предупреждение</a:t>
            </a:r>
            <a:r>
              <a:rPr lang="ru-RU" sz="4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Устойчивые </a:t>
            </a:r>
            <a:r>
              <a:rPr lang="ru-RU" sz="3200" dirty="0" smtClean="0"/>
              <a:t>сорта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Здоровый семенной </a:t>
            </a:r>
            <a:r>
              <a:rPr lang="ru-RU" sz="3200" dirty="0" smtClean="0"/>
              <a:t>материал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Соблюдение </a:t>
            </a:r>
            <a:r>
              <a:rPr lang="ru-RU" sz="3200" dirty="0"/>
              <a:t>санитарных </a:t>
            </a:r>
            <a:r>
              <a:rPr lang="ru-RU" sz="3200" dirty="0" smtClean="0"/>
              <a:t>условий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Биопрепараты</a:t>
            </a:r>
          </a:p>
        </p:txBody>
      </p:sp>
    </p:spTree>
    <p:extLst>
      <p:ext uri="{BB962C8B-B14F-4D97-AF65-F5344CB8AC3E}">
        <p14:creationId xmlns:p14="http://schemas.microsoft.com/office/powerpoint/2010/main" val="40059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32" y="260195"/>
            <a:ext cx="9250181" cy="83408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b="1" dirty="0"/>
              <a:t>Биологические методы </a:t>
            </a:r>
            <a:r>
              <a:rPr lang="ru-RU" sz="6000" b="1" dirty="0" smtClean="0"/>
              <a:t>защиты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505" y="1349115"/>
            <a:ext cx="9669905" cy="48428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Агрономические приемы </a:t>
            </a:r>
            <a:endParaRPr lang="en-US" sz="3600" dirty="0"/>
          </a:p>
          <a:p>
            <a:pPr lvl="2">
              <a:buFontTx/>
              <a:buChar char="•"/>
            </a:pPr>
            <a:r>
              <a:rPr lang="ru-RU" sz="1600" dirty="0"/>
              <a:t> </a:t>
            </a:r>
            <a:r>
              <a:rPr lang="ru-RU" sz="2800" dirty="0"/>
              <a:t>Оптимальные сроки посева</a:t>
            </a:r>
          </a:p>
          <a:p>
            <a:pPr lvl="2">
              <a:buFontTx/>
              <a:buChar char="•"/>
            </a:pPr>
            <a:r>
              <a:rPr lang="ru-RU" sz="2800" dirty="0"/>
              <a:t> Посев на возвышенных грядах </a:t>
            </a:r>
          </a:p>
          <a:p>
            <a:pPr lvl="2">
              <a:buFontTx/>
              <a:buChar char="•"/>
            </a:pPr>
            <a:r>
              <a:rPr lang="ru-RU" sz="2800" dirty="0"/>
              <a:t> Вынос остатков поврежденных (больных) растений</a:t>
            </a:r>
          </a:p>
          <a:p>
            <a:pPr lvl="2">
              <a:buFontTx/>
              <a:buChar char="•"/>
            </a:pPr>
            <a:r>
              <a:rPr lang="ru-RU" sz="2800" dirty="0"/>
              <a:t> Обустройство дренажных систем </a:t>
            </a:r>
          </a:p>
          <a:p>
            <a:pPr lvl="2">
              <a:buFontTx/>
              <a:buChar char="•"/>
            </a:pPr>
            <a:r>
              <a:rPr lang="ru-RU" sz="2800" dirty="0"/>
              <a:t> Обустройство поливных систем </a:t>
            </a:r>
          </a:p>
          <a:p>
            <a:pPr lvl="2">
              <a:buFontTx/>
              <a:buChar char="•"/>
            </a:pPr>
            <a:r>
              <a:rPr lang="ru-RU" sz="2800" dirty="0"/>
              <a:t> Компостирование </a:t>
            </a:r>
          </a:p>
          <a:p>
            <a:pPr lvl="2">
              <a:buFontTx/>
              <a:buChar char="•"/>
            </a:pPr>
            <a:r>
              <a:rPr lang="ru-RU" sz="2800" dirty="0"/>
              <a:t> Правильная дозировка удобрений</a:t>
            </a:r>
          </a:p>
          <a:p>
            <a:pPr lvl="2">
              <a:buFontTx/>
              <a:buChar char="•"/>
            </a:pPr>
            <a:r>
              <a:rPr lang="ru-RU" sz="2800" dirty="0"/>
              <a:t> Севооборот</a:t>
            </a:r>
          </a:p>
          <a:p>
            <a:pPr lvl="2">
              <a:buFontTx/>
              <a:buChar char="•"/>
            </a:pPr>
            <a:r>
              <a:rPr lang="ru-RU" sz="2800" dirty="0"/>
              <a:t> Посев покровных культур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844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387" y="451826"/>
            <a:ext cx="7796134" cy="132556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/>
              <a:t>Одно хорошее правило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387" y="3015183"/>
            <a:ext cx="9594954" cy="827634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/>
              <a:t>Земля всегда должна быть покрытой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8083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787" y="-594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853376" cy="132556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Преимущества </a:t>
            </a:r>
            <a:r>
              <a:rPr lang="ru-RU" b="1" dirty="0" smtClean="0"/>
              <a:t>ОСХ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1214" y="1980645"/>
            <a:ext cx="4601980" cy="43513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гарантия качества продукта; </a:t>
            </a:r>
          </a:p>
          <a:p>
            <a:endParaRPr lang="ru-RU" dirty="0" smtClean="0"/>
          </a:p>
          <a:p>
            <a:r>
              <a:rPr lang="ru-RU" dirty="0" smtClean="0"/>
              <a:t>идентификация продукта;</a:t>
            </a:r>
          </a:p>
          <a:p>
            <a:endParaRPr lang="ru-RU" dirty="0" smtClean="0"/>
          </a:p>
          <a:p>
            <a:r>
              <a:rPr lang="ru-RU" dirty="0" smtClean="0"/>
              <a:t>снижение </a:t>
            </a:r>
            <a:r>
              <a:rPr lang="ru-RU" dirty="0"/>
              <a:t>уровня заболеваний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устойчивое </a:t>
            </a:r>
            <a:r>
              <a:rPr lang="ru-RU" dirty="0"/>
              <a:t>развитие сообщества;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24" y="1838733"/>
            <a:ext cx="5381468" cy="46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80" y="331944"/>
            <a:ext cx="10515600" cy="132556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ПРЕДПОСЫЛКИ развития экологического сельского хозяйства: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48" y="2098675"/>
            <a:ext cx="7376410" cy="43513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r>
              <a:rPr lang="ru-RU" dirty="0" smtClean="0"/>
              <a:t>30 </a:t>
            </a:r>
            <a:r>
              <a:rPr lang="ru-RU" dirty="0"/>
              <a:t>% существующего антропогенного загрязнения приходится на аграрный сектор экономики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снижение уровня биоразнообразия;</a:t>
            </a:r>
          </a:p>
          <a:p>
            <a:endParaRPr lang="ru-RU" dirty="0"/>
          </a:p>
          <a:p>
            <a:r>
              <a:rPr lang="ru-RU" dirty="0" smtClean="0"/>
              <a:t>растут </a:t>
            </a:r>
            <a:r>
              <a:rPr lang="ru-RU" dirty="0"/>
              <a:t>затраты на </a:t>
            </a:r>
            <a:r>
              <a:rPr lang="ru-RU" dirty="0" smtClean="0"/>
              <a:t>восстановление</a:t>
            </a:r>
          </a:p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dirty="0"/>
              <a:t>нарушенных </a:t>
            </a:r>
            <a:r>
              <a:rPr lang="ru-RU" dirty="0" smtClean="0"/>
              <a:t>экосистем.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1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787" y="-594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16536" cy="579255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Преимущества ОСХ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11" y="1349114"/>
            <a:ext cx="8949128" cy="4976735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lvl="1" algn="just"/>
            <a:r>
              <a:rPr lang="ru-RU" sz="2800" dirty="0" smtClean="0"/>
              <a:t>улучшение </a:t>
            </a:r>
            <a:r>
              <a:rPr lang="ru-RU" sz="2800" dirty="0"/>
              <a:t>экологического статуса </a:t>
            </a:r>
            <a:r>
              <a:rPr lang="ru-RU" sz="2800" dirty="0" smtClean="0"/>
              <a:t>территорий;</a:t>
            </a:r>
          </a:p>
          <a:p>
            <a:pPr lvl="1" algn="just"/>
            <a:endParaRPr lang="ru-RU" sz="2800" dirty="0"/>
          </a:p>
          <a:p>
            <a:pPr lvl="1" algn="just"/>
            <a:r>
              <a:rPr lang="ru-RU" sz="2800" dirty="0" smtClean="0"/>
              <a:t>эффективное </a:t>
            </a:r>
            <a:r>
              <a:rPr lang="ru-RU" sz="2800" dirty="0"/>
              <a:t>использование сельскохозяйственных </a:t>
            </a:r>
            <a:r>
              <a:rPr lang="ru-RU" sz="2800" dirty="0" smtClean="0"/>
              <a:t>земель;</a:t>
            </a:r>
          </a:p>
          <a:p>
            <a:pPr lvl="1" algn="just"/>
            <a:endParaRPr lang="ru-RU" sz="2800" dirty="0"/>
          </a:p>
          <a:p>
            <a:pPr lvl="1" algn="just"/>
            <a:r>
              <a:rPr lang="ru-RU" sz="2800" dirty="0" smtClean="0"/>
              <a:t>сохранение биоразнообразия;</a:t>
            </a:r>
          </a:p>
          <a:p>
            <a:pPr lvl="1" algn="just"/>
            <a:endParaRPr lang="ru-RU" sz="2800" dirty="0"/>
          </a:p>
          <a:p>
            <a:pPr lvl="1" algn="just"/>
            <a:r>
              <a:rPr lang="ru-RU" sz="2800" dirty="0" smtClean="0"/>
              <a:t>сохранение </a:t>
            </a:r>
            <a:r>
              <a:rPr lang="ru-RU" sz="2800" dirty="0"/>
              <a:t>местных видов растений </a:t>
            </a:r>
            <a:r>
              <a:rPr lang="ru-RU" sz="2800" dirty="0" smtClean="0"/>
              <a:t>и животных;</a:t>
            </a:r>
          </a:p>
          <a:p>
            <a:pPr lvl="1" algn="just"/>
            <a:endParaRPr lang="ru-RU" sz="2800" dirty="0"/>
          </a:p>
          <a:p>
            <a:pPr lvl="1" algn="just"/>
            <a:r>
              <a:rPr lang="ru-RU" sz="2800" dirty="0" smtClean="0"/>
              <a:t>повышение </a:t>
            </a:r>
            <a:r>
              <a:rPr lang="ru-RU" sz="2800" dirty="0"/>
              <a:t>плодородия </a:t>
            </a:r>
            <a:r>
              <a:rPr lang="ru-RU" sz="2800" dirty="0" smtClean="0"/>
              <a:t>почвы.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5" y="15240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1" y="365125"/>
            <a:ext cx="9666514" cy="665185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Предложения к сотрудничеству от </a:t>
            </a:r>
            <a:r>
              <a:rPr lang="ru-RU" b="1" dirty="0" err="1" smtClean="0">
                <a:cs typeface="Times New Roman" panose="02020603050405020304" pitchFamily="18" charset="0"/>
              </a:rPr>
              <a:t>ЦЭРа</a:t>
            </a:r>
            <a:r>
              <a:rPr lang="ru-RU" b="1" dirty="0" smtClean="0">
                <a:cs typeface="Times New Roman" panose="02020603050405020304" pitchFamily="18" charset="0"/>
              </a:rPr>
              <a:t>: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169" y="1403797"/>
            <a:ext cx="10894454" cy="499700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3000" dirty="0" smtClean="0">
                <a:cs typeface="Times New Roman" panose="02020603050405020304" pitchFamily="18" charset="0"/>
              </a:rPr>
              <a:t>Предоставление информационных материалов и методической литературы (публикации, видеоматериалы)</a:t>
            </a:r>
          </a:p>
          <a:p>
            <a:endParaRPr lang="ru-RU" sz="3000" dirty="0" smtClean="0">
              <a:cs typeface="Times New Roman" panose="02020603050405020304" pitchFamily="18" charset="0"/>
            </a:endParaRPr>
          </a:p>
          <a:p>
            <a:r>
              <a:rPr lang="ru-RU" sz="3000" dirty="0" smtClean="0">
                <a:cs typeface="Times New Roman" panose="02020603050405020304" pitchFamily="18" charset="0"/>
              </a:rPr>
              <a:t>Содействие в установлении контактов между производителями, </a:t>
            </a:r>
            <a:r>
              <a:rPr lang="ru-RU" sz="3000" dirty="0" err="1" smtClean="0">
                <a:cs typeface="Times New Roman" panose="02020603050405020304" pitchFamily="18" charset="0"/>
              </a:rPr>
              <a:t>реализаторами</a:t>
            </a:r>
            <a:r>
              <a:rPr lang="ru-RU" sz="3000" dirty="0" smtClean="0">
                <a:cs typeface="Times New Roman" panose="02020603050405020304" pitchFamily="18" charset="0"/>
              </a:rPr>
              <a:t> и сертификационными компаниями</a:t>
            </a:r>
          </a:p>
          <a:p>
            <a:endParaRPr lang="ru-RU" sz="3000" dirty="0" smtClean="0">
              <a:cs typeface="Times New Roman" panose="02020603050405020304" pitchFamily="18" charset="0"/>
            </a:endParaRPr>
          </a:p>
          <a:p>
            <a:r>
              <a:rPr lang="ru-RU" sz="3000" dirty="0" smtClean="0">
                <a:cs typeface="Times New Roman" panose="02020603050405020304" pitchFamily="18" charset="0"/>
              </a:rPr>
              <a:t>Реализация совместных проектов</a:t>
            </a:r>
          </a:p>
          <a:p>
            <a:endParaRPr lang="ru-RU" sz="3000" dirty="0" smtClean="0">
              <a:cs typeface="Times New Roman" panose="02020603050405020304" pitchFamily="18" charset="0"/>
            </a:endParaRPr>
          </a:p>
          <a:p>
            <a:r>
              <a:rPr lang="ru-RU" sz="3000" dirty="0" smtClean="0">
                <a:cs typeface="Times New Roman" panose="02020603050405020304" pitchFamily="18" charset="0"/>
              </a:rPr>
              <a:t>Организация учебных поездок</a:t>
            </a:r>
          </a:p>
          <a:p>
            <a:endParaRPr lang="ru-RU" sz="3000" dirty="0" smtClean="0">
              <a:cs typeface="Times New Roman" panose="02020603050405020304" pitchFamily="18" charset="0"/>
            </a:endParaRPr>
          </a:p>
          <a:p>
            <a:r>
              <a:rPr lang="ru-RU" sz="3000" dirty="0" smtClean="0">
                <a:cs typeface="Times New Roman" panose="02020603050405020304" pitchFamily="18" charset="0"/>
              </a:rPr>
              <a:t>Проведение обучающих мероприятий (набор в ОШ – 2017)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4100" dirty="0">
                <a:cs typeface="Times New Roman" panose="02020603050405020304" pitchFamily="18" charset="0"/>
              </a:rPr>
              <a:t>http://organicschool2017.tilda.ws/</a:t>
            </a:r>
            <a:endParaRPr lang="ru-RU" sz="4100" dirty="0" smtClean="0">
              <a:cs typeface="Times New Roman" panose="02020603050405020304" pitchFamily="18" charset="0"/>
            </a:endParaRPr>
          </a:p>
          <a:p>
            <a:endParaRPr lang="ru-RU" sz="3000" dirty="0" smtClean="0">
              <a:cs typeface="Times New Roman" panose="02020603050405020304" pitchFamily="18" charset="0"/>
            </a:endParaRPr>
          </a:p>
          <a:p>
            <a:r>
              <a:rPr lang="ru-RU" sz="3000" dirty="0" smtClean="0">
                <a:cs typeface="Times New Roman" panose="02020603050405020304" pitchFamily="18" charset="0"/>
              </a:rPr>
              <a:t>Консультирование хозяйств по сертификации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69000" cy="77946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r>
              <a:rPr lang="ru-RU" b="1" dirty="0" smtClean="0">
                <a:cs typeface="Times New Roman" panose="02020603050405020304" pitchFamily="18" charset="0"/>
              </a:rPr>
              <a:t>Как с нами связаться: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4" y="1825625"/>
            <a:ext cx="7779656" cy="4351338"/>
          </a:xfr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latin typeface="+mj-lt"/>
                <a:cs typeface="Times New Roman" panose="02020603050405020304" pitchFamily="18" charset="0"/>
              </a:rPr>
              <a:t>Учреждение </a:t>
            </a:r>
            <a:r>
              <a:rPr lang="ru-RU" sz="3000" b="1" smtClean="0">
                <a:latin typeface="+mj-lt"/>
                <a:cs typeface="Times New Roman" panose="02020603050405020304" pitchFamily="18" charset="0"/>
              </a:rPr>
              <a:t>«Ц</a:t>
            </a:r>
            <a:r>
              <a:rPr lang="ru-RU" sz="3000" b="1">
                <a:latin typeface="+mj-lt"/>
                <a:cs typeface="Times New Roman" panose="02020603050405020304" pitchFamily="18" charset="0"/>
              </a:rPr>
              <a:t>е</a:t>
            </a:r>
            <a:r>
              <a:rPr lang="ru-RU" sz="3000" b="1" smtClean="0">
                <a:latin typeface="+mj-lt"/>
                <a:cs typeface="Times New Roman" panose="02020603050405020304" pitchFamily="18" charset="0"/>
              </a:rPr>
              <a:t>нтр </a:t>
            </a:r>
            <a:r>
              <a:rPr lang="ru-RU" sz="3000" b="1" dirty="0">
                <a:latin typeface="+mj-lt"/>
                <a:cs typeface="Times New Roman" panose="02020603050405020304" pitchFamily="18" charset="0"/>
              </a:rPr>
              <a:t>экологических </a:t>
            </a:r>
            <a:r>
              <a:rPr lang="ru-RU" sz="3000" b="1" dirty="0" smtClean="0">
                <a:latin typeface="+mj-lt"/>
                <a:cs typeface="Times New Roman" panose="02020603050405020304" pitchFamily="18" charset="0"/>
              </a:rPr>
              <a:t>решений»</a:t>
            </a:r>
          </a:p>
          <a:p>
            <a:r>
              <a:rPr lang="ru-RU" sz="3000" b="1" dirty="0" err="1">
                <a:latin typeface="+mj-lt"/>
                <a:cs typeface="Times New Roman" panose="02020603050405020304" pitchFamily="18" charset="0"/>
              </a:rPr>
              <a:t>г</a:t>
            </a:r>
            <a:r>
              <a:rPr lang="ru-RU" sz="3000" b="1" dirty="0" err="1" smtClean="0">
                <a:latin typeface="+mj-lt"/>
                <a:cs typeface="Times New Roman" panose="02020603050405020304" pitchFamily="18" charset="0"/>
              </a:rPr>
              <a:t>.Минск</a:t>
            </a:r>
            <a:r>
              <a:rPr lang="ru-RU" sz="3000" b="1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3000" b="1" dirty="0" err="1" smtClean="0">
                <a:latin typeface="+mj-lt"/>
                <a:cs typeface="Times New Roman" panose="02020603050405020304" pitchFamily="18" charset="0"/>
              </a:rPr>
              <a:t>пр.Машерова</a:t>
            </a:r>
            <a:r>
              <a:rPr lang="ru-RU" sz="3000" b="1" dirty="0" smtClean="0">
                <a:latin typeface="+mj-lt"/>
                <a:cs typeface="Times New Roman" panose="02020603050405020304" pitchFamily="18" charset="0"/>
              </a:rPr>
              <a:t>, 9/1</a:t>
            </a:r>
            <a:endParaRPr lang="ru-RU" sz="3000" b="1" dirty="0">
              <a:latin typeface="+mj-lt"/>
              <a:cs typeface="Times New Roman" panose="02020603050405020304" pitchFamily="18" charset="0"/>
            </a:endParaRPr>
          </a:p>
          <a:p>
            <a:pPr marL="228600" lvl="2">
              <a:spcBef>
                <a:spcPts val="1000"/>
              </a:spcBef>
            </a:pPr>
            <a:r>
              <a:rPr lang="ru-RU" sz="3000" b="1" dirty="0">
                <a:latin typeface="+mj-lt"/>
                <a:cs typeface="Times New Roman" panose="02020603050405020304" pitchFamily="18" charset="0"/>
              </a:rPr>
              <a:t>Любомир </a:t>
            </a:r>
            <a:r>
              <a:rPr lang="ru-RU" sz="3000" b="1" dirty="0" err="1">
                <a:latin typeface="+mj-lt"/>
                <a:cs typeface="Times New Roman" panose="02020603050405020304" pitchFamily="18" charset="0"/>
              </a:rPr>
              <a:t>Клепач</a:t>
            </a:r>
            <a:r>
              <a:rPr lang="ru-RU" sz="3000" b="1" dirty="0">
                <a:latin typeface="+mj-lt"/>
                <a:cs typeface="Times New Roman" panose="02020603050405020304" pitchFamily="18" charset="0"/>
              </a:rPr>
              <a:t> – </a:t>
            </a:r>
            <a:endParaRPr lang="ru-RU" sz="3000" b="1" dirty="0" smtClean="0">
              <a:latin typeface="+mj-lt"/>
              <a:cs typeface="Times New Roman" panose="02020603050405020304" pitchFamily="18" charset="0"/>
            </a:endParaRPr>
          </a:p>
          <a:p>
            <a:pPr marL="2514600" lvl="7">
              <a:spcBef>
                <a:spcPts val="1000"/>
              </a:spcBef>
            </a:pPr>
            <a:r>
              <a:rPr lang="ru-RU" sz="3000" b="1" dirty="0" smtClean="0">
                <a:latin typeface="+mj-lt"/>
                <a:cs typeface="Times New Roman" panose="02020603050405020304" pitchFamily="18" charset="0"/>
              </a:rPr>
              <a:t>специалист по органическому сельскому хозяйству</a:t>
            </a:r>
          </a:p>
          <a:p>
            <a:pPr marL="228600" lvl="2">
              <a:spcBef>
                <a:spcPts val="1000"/>
              </a:spcBef>
            </a:pPr>
            <a:r>
              <a:rPr lang="en-US" sz="3000" b="1" dirty="0" smtClean="0">
                <a:latin typeface="+mj-lt"/>
                <a:cs typeface="Times New Roman" panose="02020603050405020304" pitchFamily="18" charset="0"/>
                <a:hlinkClick r:id="rId3"/>
              </a:rPr>
              <a:t>www.ecoidea.by</a:t>
            </a:r>
            <a:endParaRPr lang="ru-RU" sz="3000" b="1" dirty="0" smtClean="0">
              <a:latin typeface="+mj-lt"/>
              <a:cs typeface="Times New Roman" panose="02020603050405020304" pitchFamily="18" charset="0"/>
              <a:hlinkClick r:id="rId3"/>
            </a:endParaRPr>
          </a:p>
          <a:p>
            <a:pPr marL="228600" lvl="2">
              <a:spcBef>
                <a:spcPts val="1000"/>
              </a:spcBef>
            </a:pPr>
            <a:r>
              <a:rPr lang="en-US" sz="3000" b="1" dirty="0">
                <a:latin typeface="+mj-lt"/>
                <a:cs typeface="Times New Roman" panose="02020603050405020304" pitchFamily="18" charset="0"/>
                <a:hlinkClick r:id="rId4"/>
              </a:rPr>
              <a:t>lklepach@ecoidea.by</a:t>
            </a:r>
            <a:endParaRPr lang="en-US" sz="3000" b="1" dirty="0">
              <a:latin typeface="+mj-lt"/>
              <a:cs typeface="Times New Roman" panose="02020603050405020304" pitchFamily="18" charset="0"/>
            </a:endParaRPr>
          </a:p>
          <a:p>
            <a:pPr marL="228600" lvl="2">
              <a:spcBef>
                <a:spcPts val="1000"/>
              </a:spcBef>
            </a:pPr>
            <a:r>
              <a:rPr lang="en-US" sz="3000" b="1" dirty="0">
                <a:latin typeface="+mj-lt"/>
                <a:cs typeface="Times New Roman" panose="02020603050405020304" pitchFamily="18" charset="0"/>
              </a:rPr>
              <a:t>017 334 39 63 </a:t>
            </a:r>
          </a:p>
          <a:p>
            <a:pPr marL="228600" lvl="2">
              <a:spcBef>
                <a:spcPts val="1000"/>
              </a:spcBef>
            </a:pPr>
            <a:r>
              <a:rPr lang="en-US" sz="3000" b="1" dirty="0">
                <a:latin typeface="+mj-lt"/>
                <a:cs typeface="Times New Roman" panose="02020603050405020304" pitchFamily="18" charset="0"/>
              </a:rPr>
              <a:t>044 555 76 87</a:t>
            </a:r>
            <a:endParaRPr lang="ru-RU" sz="3000" b="1" dirty="0">
              <a:latin typeface="+mj-lt"/>
              <a:cs typeface="Times New Roman" panose="02020603050405020304" pitchFamily="18" charset="0"/>
            </a:endParaRPr>
          </a:p>
          <a:p>
            <a:pPr marL="228600" lvl="2">
              <a:spcBef>
                <a:spcPts val="1000"/>
              </a:spcBef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228600" lvl="2">
              <a:spcBef>
                <a:spcPts val="10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2787" y="-594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610"/>
            <a:ext cx="10515600" cy="5106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Полезная информация: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75765"/>
            <a:ext cx="10989039" cy="5659946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 numCol="3">
            <a:normAutofit lnSpcReduction="10000"/>
          </a:bodyPr>
          <a:lstStyle/>
          <a:p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sz="2200" dirty="0" smtClean="0">
                <a:solidFill>
                  <a:srgbClr val="FF0000"/>
                </a:solidFill>
              </a:rPr>
              <a:t>Билл </a:t>
            </a:r>
            <a:r>
              <a:rPr lang="ru-RU" sz="2200" dirty="0" err="1" smtClean="0">
                <a:solidFill>
                  <a:srgbClr val="FF0000"/>
                </a:solidFill>
              </a:rPr>
              <a:t>Моллисон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– «Введение в </a:t>
            </a:r>
            <a:r>
              <a:rPr lang="ru-RU" sz="2200" dirty="0" err="1" smtClean="0"/>
              <a:t>пермакультуру</a:t>
            </a:r>
            <a:r>
              <a:rPr lang="ru-RU" sz="2200" dirty="0" smtClean="0"/>
              <a:t>»</a:t>
            </a:r>
          </a:p>
          <a:p>
            <a:pPr fontAlgn="base"/>
            <a:r>
              <a:rPr lang="ru-RU" sz="2200" dirty="0" err="1">
                <a:solidFill>
                  <a:srgbClr val="FF0000"/>
                </a:solidFill>
              </a:rPr>
              <a:t>Масанобу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Фукуока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– «Революция </a:t>
            </a:r>
            <a:r>
              <a:rPr lang="ru-RU" sz="2200" dirty="0"/>
              <a:t>одной </a:t>
            </a:r>
            <a:r>
              <a:rPr lang="ru-RU" sz="2200" dirty="0" smtClean="0"/>
              <a:t>соломинки»</a:t>
            </a:r>
          </a:p>
          <a:p>
            <a:r>
              <a:rPr lang="ru-RU" sz="2200" dirty="0" err="1">
                <a:solidFill>
                  <a:srgbClr val="FF0000"/>
                </a:solidFill>
              </a:rPr>
              <a:t>Н.И.Курдюмов</a:t>
            </a:r>
            <a:r>
              <a:rPr lang="ru-RU" sz="2200" dirty="0">
                <a:solidFill>
                  <a:srgbClr val="FF0000"/>
                </a:solidFill>
              </a:rPr>
              <a:t>, </a:t>
            </a:r>
            <a:r>
              <a:rPr lang="ru-RU" sz="2200" dirty="0" err="1" smtClean="0">
                <a:solidFill>
                  <a:srgbClr val="FF0000"/>
                </a:solidFill>
              </a:rPr>
              <a:t>О.В.Тарханов</a:t>
            </a:r>
            <a:r>
              <a:rPr lang="ru-RU" sz="2200" dirty="0" smtClean="0"/>
              <a:t> </a:t>
            </a:r>
            <a:r>
              <a:rPr lang="en-US" sz="2200" dirty="0" smtClean="0"/>
              <a:t>- </a:t>
            </a:r>
            <a:r>
              <a:rPr lang="ru-RU" sz="2200" dirty="0" smtClean="0"/>
              <a:t>«</a:t>
            </a:r>
            <a:r>
              <a:rPr lang="ru-RU" sz="2200" dirty="0"/>
              <a:t>Экономика земледелия без иллюзий</a:t>
            </a:r>
            <a:r>
              <a:rPr lang="ru-RU" sz="2200" dirty="0" smtClean="0"/>
              <a:t>»</a:t>
            </a:r>
          </a:p>
          <a:p>
            <a:r>
              <a:rPr lang="ru-RU" sz="2200" dirty="0" err="1" smtClean="0">
                <a:solidFill>
                  <a:srgbClr val="FF0000"/>
                </a:solidFill>
              </a:rPr>
              <a:t>Н.И.Курдюмов</a:t>
            </a:r>
            <a:r>
              <a:rPr lang="ru-RU" sz="2200" dirty="0" smtClean="0"/>
              <a:t> «Мир вместо защиты», «Защита вместо борьбы»</a:t>
            </a:r>
          </a:p>
          <a:p>
            <a:r>
              <a:rPr lang="ru-RU" sz="2200" dirty="0" smtClean="0">
                <a:solidFill>
                  <a:srgbClr val="FF0000"/>
                </a:solidFill>
              </a:rPr>
              <a:t>Б. </a:t>
            </a:r>
            <a:r>
              <a:rPr lang="ru-RU" sz="2200" dirty="0" err="1" smtClean="0">
                <a:solidFill>
                  <a:srgbClr val="FF0000"/>
                </a:solidFill>
              </a:rPr>
              <a:t>Шарапатка</a:t>
            </a:r>
            <a:r>
              <a:rPr lang="ru-RU" sz="2200" dirty="0" smtClean="0">
                <a:solidFill>
                  <a:srgbClr val="FF0000"/>
                </a:solidFill>
              </a:rPr>
              <a:t>, </a:t>
            </a:r>
            <a:r>
              <a:rPr lang="ru-RU" sz="2200" dirty="0" err="1" smtClean="0">
                <a:solidFill>
                  <a:srgbClr val="FF0000"/>
                </a:solidFill>
              </a:rPr>
              <a:t>И.Урбан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и кол. «Органическое сельское хозяйство»</a:t>
            </a:r>
          </a:p>
          <a:p>
            <a:endParaRPr lang="ru-RU" sz="2200" dirty="0"/>
          </a:p>
          <a:p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ecoidea.by</a:t>
            </a:r>
            <a:endParaRPr lang="ru-RU" sz="2200" dirty="0" smtClean="0">
              <a:hlinkClick r:id="rId3"/>
            </a:endParaRPr>
          </a:p>
          <a:p>
            <a:r>
              <a:rPr lang="en-US" sz="2200" dirty="0" smtClean="0">
                <a:hlinkClick r:id="rId3"/>
              </a:rPr>
              <a:t>http</a:t>
            </a:r>
            <a:r>
              <a:rPr lang="en-US" sz="2200" dirty="0">
                <a:hlinkClick r:id="rId3"/>
              </a:rPr>
              <a:t>://</a:t>
            </a:r>
            <a:r>
              <a:rPr lang="en-US" sz="2200" dirty="0" smtClean="0">
                <a:hlinkClick r:id="rId3"/>
              </a:rPr>
              <a:t>agracultura.org</a:t>
            </a:r>
            <a:endParaRPr lang="ru-RU" sz="2200" dirty="0" smtClean="0"/>
          </a:p>
          <a:p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ecohome-ngo.by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 smtClean="0">
              <a:hlinkClick r:id="rId5"/>
            </a:endParaRPr>
          </a:p>
          <a:p>
            <a:r>
              <a:rPr lang="en-US" sz="2200" dirty="0" smtClean="0">
                <a:hlinkClick r:id="rId5"/>
              </a:rPr>
              <a:t>http</a:t>
            </a:r>
            <a:r>
              <a:rPr lang="en-US" sz="2200" dirty="0">
                <a:hlinkClick r:id="rId5"/>
              </a:rPr>
              <a:t>://</a:t>
            </a:r>
            <a:r>
              <a:rPr lang="en-US" sz="2200" dirty="0" smtClean="0">
                <a:hlinkClick r:id="rId5"/>
              </a:rPr>
              <a:t>www.fibl.org</a:t>
            </a:r>
            <a:endParaRPr lang="ru-RU" sz="2200" dirty="0" smtClean="0"/>
          </a:p>
          <a:p>
            <a:r>
              <a:rPr lang="en-US" sz="2200" dirty="0" smtClean="0">
                <a:hlinkClick r:id="rId6"/>
              </a:rPr>
              <a:t>http://www.fao.org</a:t>
            </a:r>
            <a:endParaRPr lang="en-US" sz="2200" dirty="0" smtClean="0"/>
          </a:p>
          <a:p>
            <a:r>
              <a:rPr lang="en-US" sz="2200" dirty="0">
                <a:hlinkClick r:id="rId6"/>
              </a:rPr>
              <a:t>http:// </a:t>
            </a:r>
            <a:r>
              <a:rPr lang="en-US" sz="2200" dirty="0" smtClean="0">
                <a:hlinkClick r:id="rId7"/>
              </a:rPr>
              <a:t>www.ifoam.org</a:t>
            </a:r>
            <a:endParaRPr lang="ru-RU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>
                <a:hlinkClick r:id="rId8"/>
              </a:rPr>
              <a:t>http</a:t>
            </a:r>
            <a:r>
              <a:rPr lang="en-US" sz="2200" dirty="0" smtClean="0">
                <a:hlinkClick r:id="rId8"/>
              </a:rPr>
              <a:t>://www.orgprints.org</a:t>
            </a:r>
            <a:endParaRPr lang="en-US" sz="2200" dirty="0" smtClean="0"/>
          </a:p>
          <a:p>
            <a:r>
              <a:rPr lang="en-US" sz="2200" dirty="0">
                <a:hlinkClick r:id="rId9"/>
              </a:rPr>
              <a:t>http://</a:t>
            </a:r>
            <a:r>
              <a:rPr lang="en-US" sz="2200" dirty="0" smtClean="0">
                <a:hlinkClick r:id="rId9"/>
              </a:rPr>
              <a:t>www.dachnik.org.ua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>
                <a:hlinkClick r:id="rId10"/>
              </a:rPr>
              <a:t>http</a:t>
            </a:r>
            <a:r>
              <a:rPr lang="en-US" sz="2200" dirty="0">
                <a:hlinkClick r:id="rId10"/>
              </a:rPr>
              <a:t>://</a:t>
            </a:r>
            <a:r>
              <a:rPr lang="en-US" sz="2200" dirty="0" smtClean="0">
                <a:hlinkClick r:id="rId10"/>
              </a:rPr>
              <a:t>www.organicstandard.com.ua</a:t>
            </a:r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400" dirty="0" smtClean="0"/>
          </a:p>
          <a:p>
            <a:endParaRPr lang="ru-RU" sz="2400" b="1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9233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4846"/>
          </a:xfr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5652" y="275340"/>
            <a:ext cx="4930385" cy="1138238"/>
          </a:xfrm>
          <a:solidFill>
            <a:schemeClr val="accent4">
              <a:lumMod val="60000"/>
              <a:lumOff val="40000"/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Дзякуй</a:t>
            </a:r>
            <a:r>
              <a:rPr lang="ru-RU" sz="4000" b="1" dirty="0">
                <a:solidFill>
                  <a:schemeClr val="bg1"/>
                </a:solidFill>
              </a:rPr>
              <a:t> за </a:t>
            </a:r>
            <a:r>
              <a:rPr lang="ru-RU" sz="4000" b="1" dirty="0" err="1">
                <a:solidFill>
                  <a:schemeClr val="bg1"/>
                </a:solidFill>
              </a:rPr>
              <a:t>ўвагу</a:t>
            </a:r>
            <a:r>
              <a:rPr lang="ru-RU" sz="4000" b="1" dirty="0">
                <a:solidFill>
                  <a:schemeClr val="bg1"/>
                </a:solidFill>
              </a:rPr>
              <a:t>!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Поспехаў</a:t>
            </a:r>
            <a:r>
              <a:rPr lang="ru-RU" sz="4000" b="1" dirty="0">
                <a:solidFill>
                  <a:schemeClr val="bg1"/>
                </a:solidFill>
              </a:rPr>
              <a:t> ВАМ!</a:t>
            </a:r>
            <a:endParaRPr lang="be-BY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45144"/>
            <a:ext cx="10932886" cy="1045028"/>
          </a:xfr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Модели сельскохозяйственной деятельности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1190172"/>
            <a:ext cx="10932886" cy="5297713"/>
          </a:xfrm>
          <a:solidFill>
            <a:schemeClr val="accent4">
              <a:lumMod val="60000"/>
              <a:lumOff val="40000"/>
              <a:alpha val="15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Экстенсивная</a:t>
            </a:r>
            <a:r>
              <a:rPr lang="ru-RU" sz="2600" dirty="0" smtClean="0"/>
              <a:t> </a:t>
            </a:r>
          </a:p>
          <a:p>
            <a:pPr lvl="5"/>
            <a:r>
              <a:rPr lang="ru-RU" sz="4000" dirty="0" smtClean="0"/>
              <a:t>Интенсивная</a:t>
            </a:r>
            <a:r>
              <a:rPr lang="ru-RU" sz="2600" dirty="0" smtClean="0"/>
              <a:t> (конвенциональная, традиционная)</a:t>
            </a:r>
          </a:p>
          <a:p>
            <a:pPr marL="3657600" lvl="8" indent="0">
              <a:buNone/>
            </a:pPr>
            <a:r>
              <a:rPr lang="ru-RU" sz="4000" dirty="0" smtClean="0"/>
              <a:t>Альтернативная</a:t>
            </a:r>
            <a:r>
              <a:rPr lang="ru-RU" sz="2600" dirty="0" smtClean="0"/>
              <a:t> (</a:t>
            </a:r>
            <a:r>
              <a:rPr lang="en-US" sz="2600" dirty="0" smtClean="0"/>
              <a:t>No</a:t>
            </a:r>
            <a:r>
              <a:rPr lang="ru-RU" sz="2600" dirty="0" smtClean="0"/>
              <a:t>-</a:t>
            </a:r>
            <a:r>
              <a:rPr lang="en-US" sz="2600" dirty="0" smtClean="0"/>
              <a:t>till</a:t>
            </a:r>
            <a:r>
              <a:rPr lang="ru-RU" sz="2600" dirty="0" smtClean="0"/>
              <a:t> технология, экологическое (</a:t>
            </a:r>
            <a:r>
              <a:rPr lang="ru-RU" sz="2600" dirty="0" err="1" smtClean="0"/>
              <a:t>био</a:t>
            </a:r>
            <a:r>
              <a:rPr lang="ru-RU" sz="2600" dirty="0" smtClean="0"/>
              <a:t>-) земледелие, биодинамическое земледелие, ресурсосберегающее, восстановительное земледелие, органическое сельское хозяйство с замкнутым циклом питательных веществ</a:t>
            </a:r>
            <a:endParaRPr lang="uk-UA" sz="2600" dirty="0" smtClean="0"/>
          </a:p>
          <a:p>
            <a:r>
              <a:rPr lang="ru-RU" sz="4000" dirty="0" smtClean="0"/>
              <a:t>Органическое сельское хозяйство </a:t>
            </a:r>
            <a:r>
              <a:rPr lang="ru-RU" sz="2600" dirty="0" smtClean="0"/>
              <a:t>-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системой </a:t>
            </a:r>
            <a:r>
              <a:rPr lang="ru-RU" sz="2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устойчивого (экономически, экологически, социально) </a:t>
            </a:r>
            <a:r>
              <a:rPr lang="ru-RU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хозяйством</a:t>
            </a:r>
            <a:r>
              <a:rPr lang="ru-RU" sz="2600" dirty="0" smtClean="0"/>
              <a:t> </a:t>
            </a:r>
            <a:r>
              <a:rPr lang="ru-RU" sz="2600" dirty="0"/>
              <a:t>(законодательно урегулированное)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621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Направления альтернативного </a:t>
            </a:r>
            <a:r>
              <a:rPr lang="ru-RU" b="1" dirty="0" smtClean="0"/>
              <a:t>сельского хозяйства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93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6"/>
                </a:solidFill>
              </a:rPr>
              <a:t>Пермакультура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– перманентное сельское хозяйство, философия сотрудничества с природой, а </a:t>
            </a:r>
            <a:r>
              <a:rPr lang="ru-RU" dirty="0" smtClean="0"/>
              <a:t>не борьба </a:t>
            </a:r>
            <a:r>
              <a:rPr lang="ru-RU" dirty="0"/>
              <a:t>с ней, Билл </a:t>
            </a:r>
            <a:r>
              <a:rPr lang="ru-RU" dirty="0" err="1"/>
              <a:t>Моллисон</a:t>
            </a:r>
            <a:r>
              <a:rPr lang="ru-RU" dirty="0"/>
              <a:t>, </a:t>
            </a:r>
            <a:r>
              <a:rPr lang="ru-RU" dirty="0" err="1"/>
              <a:t>Девид</a:t>
            </a:r>
            <a:r>
              <a:rPr lang="ru-RU" dirty="0"/>
              <a:t> </a:t>
            </a:r>
            <a:r>
              <a:rPr lang="ru-RU" dirty="0" err="1" smtClean="0"/>
              <a:t>Холмгрен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>
                <a:solidFill>
                  <a:schemeClr val="accent6"/>
                </a:solidFill>
              </a:rPr>
              <a:t>Ландшафтно-адаптивное земледелие</a:t>
            </a:r>
            <a:r>
              <a:rPr lang="ru-RU" dirty="0"/>
              <a:t> – сохранение природных ландшафтов</a:t>
            </a:r>
            <a:r>
              <a:rPr lang="ru-RU" dirty="0" smtClean="0"/>
              <a:t>;</a:t>
            </a:r>
          </a:p>
          <a:p>
            <a:r>
              <a:rPr lang="ru-RU" dirty="0">
                <a:solidFill>
                  <a:schemeClr val="accent6"/>
                </a:solidFill>
              </a:rPr>
              <a:t>Натуральное земледелие </a:t>
            </a:r>
            <a:r>
              <a:rPr lang="ru-RU" dirty="0"/>
              <a:t>– «метод ничего-не-делания», самосев, </a:t>
            </a:r>
            <a:r>
              <a:rPr lang="ru-RU" dirty="0" err="1"/>
              <a:t>Масанобу</a:t>
            </a:r>
            <a:r>
              <a:rPr lang="ru-RU" dirty="0"/>
              <a:t> </a:t>
            </a:r>
            <a:r>
              <a:rPr lang="ru-RU" dirty="0" err="1"/>
              <a:t>Фукуока</a:t>
            </a:r>
            <a:r>
              <a:rPr lang="ru-RU" dirty="0"/>
              <a:t>;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No</a:t>
            </a:r>
            <a:r>
              <a:rPr lang="ru-RU" dirty="0">
                <a:solidFill>
                  <a:schemeClr val="accent6"/>
                </a:solidFill>
              </a:rPr>
              <a:t>-</a:t>
            </a:r>
            <a:r>
              <a:rPr lang="en-US" dirty="0">
                <a:solidFill>
                  <a:schemeClr val="accent6"/>
                </a:solidFill>
              </a:rPr>
              <a:t>till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– </a:t>
            </a:r>
            <a:r>
              <a:rPr lang="ru-RU" dirty="0" smtClean="0"/>
              <a:t>посев </a:t>
            </a:r>
            <a:r>
              <a:rPr lang="ru-RU" dirty="0"/>
              <a:t>семян в необработанную почву (за один проход – вносятся удобрения, </a:t>
            </a:r>
            <a:r>
              <a:rPr lang="ru-RU" dirty="0" smtClean="0"/>
              <a:t>посев семян</a:t>
            </a:r>
            <a:r>
              <a:rPr lang="ru-RU" dirty="0"/>
              <a:t>, прикатывание);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5" y="0"/>
            <a:ext cx="752621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/>
          <a:lstStyle/>
          <a:p>
            <a:pPr algn="ctr"/>
            <a:r>
              <a:rPr lang="ru-RU" b="1" dirty="0"/>
              <a:t>Направления альтернативного сельского хозяйства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1128"/>
            <a:ext cx="10515600" cy="4351338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6"/>
                </a:solidFill>
              </a:rPr>
              <a:t>Экологическое (</a:t>
            </a:r>
            <a:r>
              <a:rPr lang="ru-RU" dirty="0" err="1" smtClean="0">
                <a:solidFill>
                  <a:schemeClr val="accent6"/>
                </a:solidFill>
              </a:rPr>
              <a:t>био</a:t>
            </a:r>
            <a:r>
              <a:rPr lang="ru-RU" dirty="0" smtClean="0">
                <a:solidFill>
                  <a:schemeClr val="accent6"/>
                </a:solidFill>
              </a:rPr>
              <a:t>-) земледелие </a:t>
            </a:r>
            <a:r>
              <a:rPr lang="ru-RU" dirty="0"/>
              <a:t>– запрещено использование химических удобрений </a:t>
            </a:r>
            <a:r>
              <a:rPr lang="ru-RU" dirty="0" smtClean="0"/>
              <a:t>и средств </a:t>
            </a:r>
            <a:r>
              <a:rPr lang="ru-RU" dirty="0"/>
              <a:t>защиты растений;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chemeClr val="accent6"/>
                </a:solidFill>
              </a:rPr>
              <a:t>Биодинамическое </a:t>
            </a:r>
            <a:r>
              <a:rPr lang="ru-RU" dirty="0">
                <a:solidFill>
                  <a:schemeClr val="accent6"/>
                </a:solidFill>
              </a:rPr>
              <a:t>земледелие </a:t>
            </a:r>
            <a:r>
              <a:rPr lang="ru-RU" dirty="0"/>
              <a:t>– заключается в учете природных космических ритмов </a:t>
            </a:r>
            <a:r>
              <a:rPr lang="ru-RU" dirty="0" smtClean="0"/>
              <a:t>(</a:t>
            </a:r>
            <a:r>
              <a:rPr lang="ru-RU" dirty="0"/>
              <a:t>влияние Луны и звезд) и применении биодинамических препаратов, Рудольф </a:t>
            </a:r>
            <a:r>
              <a:rPr lang="ru-RU" dirty="0" smtClean="0"/>
              <a:t>Штайнер;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>
                <a:solidFill>
                  <a:schemeClr val="accent6"/>
                </a:solidFill>
              </a:rPr>
              <a:t>Органическое сельское </a:t>
            </a:r>
            <a:r>
              <a:rPr lang="ru-RU" dirty="0" smtClean="0">
                <a:solidFill>
                  <a:schemeClr val="accent6"/>
                </a:solidFill>
              </a:rPr>
              <a:t>хозяйство </a:t>
            </a:r>
            <a:r>
              <a:rPr lang="ru-RU" dirty="0" smtClean="0"/>
              <a:t>– урегулированное </a:t>
            </a:r>
            <a:r>
              <a:rPr lang="ru-RU" dirty="0"/>
              <a:t>законодательно экологическое сельское </a:t>
            </a:r>
            <a:r>
              <a:rPr lang="ru-RU" dirty="0" smtClean="0"/>
              <a:t>хозяйство</a:t>
            </a:r>
            <a:r>
              <a:rPr lang="ru-RU" dirty="0"/>
              <a:t>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1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87" y="-594"/>
            <a:ext cx="752921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6603"/>
            <a:ext cx="10515600" cy="982639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Основоположные принципы органического сельского хозяйства: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366" y="1597546"/>
            <a:ext cx="10770433" cy="4816902"/>
          </a:xfrm>
          <a:solidFill>
            <a:schemeClr val="accent4">
              <a:lumMod val="60000"/>
              <a:lumOff val="40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ru-RU" sz="3000" dirty="0" smtClean="0"/>
              <a:t>Принцип </a:t>
            </a:r>
            <a:r>
              <a:rPr lang="ru-RU" sz="3000" dirty="0"/>
              <a:t>здоровья</a:t>
            </a:r>
          </a:p>
          <a:p>
            <a:pPr lvl="8"/>
            <a:r>
              <a:rPr lang="ru-RU" sz="3000" dirty="0"/>
              <a:t>Принцип экологии</a:t>
            </a:r>
          </a:p>
          <a:p>
            <a:r>
              <a:rPr lang="ru-RU" sz="3000" dirty="0"/>
              <a:t>Принцип справедливости</a:t>
            </a:r>
          </a:p>
          <a:p>
            <a:pPr lvl="8"/>
            <a:r>
              <a:rPr lang="ru-RU" sz="3000" dirty="0"/>
              <a:t>Принцип заботы</a:t>
            </a:r>
          </a:p>
          <a:p>
            <a:endParaRPr lang="ru-RU" dirty="0" smtClean="0"/>
          </a:p>
          <a:p>
            <a:r>
              <a:rPr lang="ru-RU" sz="2400" dirty="0" smtClean="0"/>
              <a:t>Принципы были </a:t>
            </a:r>
            <a:r>
              <a:rPr lang="ru-RU" sz="2400" dirty="0"/>
              <a:t>разработаны и утверждены генеральной ассамблеей Международной федерации органического движения (</a:t>
            </a:r>
            <a:r>
              <a:rPr lang="en-US" sz="2400" dirty="0"/>
              <a:t>IFOAM</a:t>
            </a:r>
            <a:r>
              <a:rPr lang="ru-RU" sz="2400" dirty="0"/>
              <a:t>) 28.09.2005 года. </a:t>
            </a:r>
            <a:endParaRPr lang="ru-RU" sz="2400" dirty="0" smtClean="0"/>
          </a:p>
          <a:p>
            <a:r>
              <a:rPr lang="ru-RU" sz="2400" dirty="0"/>
              <a:t>Эти принципы являются основой для развития органического сельского хозяйства. Они отображают возможности, которые органическое сельское хозяйство может открыть для мира и видение </a:t>
            </a:r>
            <a:r>
              <a:rPr lang="ru-RU" sz="2400" dirty="0" smtClean="0"/>
              <a:t>путей </a:t>
            </a:r>
            <a:r>
              <a:rPr lang="ru-RU" sz="2400" dirty="0"/>
              <a:t>улучшения ведения сельского хозяйства в глобальном масштабе.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8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1610</Words>
  <Application>Microsoft Office PowerPoint</Application>
  <PresentationFormat>Широкоэкранный</PresentationFormat>
  <Paragraphs>372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ПРЕДПОСЫЛКИ развития экологического сельского хозяйства:</vt:lpstr>
      <vt:lpstr>ПРЕДПОСЫЛКИ развития экологического сельского хозяйства:</vt:lpstr>
      <vt:lpstr>ПРЕДПОСЫЛКИ развития экологического сельского хозяйства:</vt:lpstr>
      <vt:lpstr>Модели сельскохозяйственной деятельности</vt:lpstr>
      <vt:lpstr>Направления альтернативного сельского хозяйства</vt:lpstr>
      <vt:lpstr>Направления альтернативного сельского хозяйства</vt:lpstr>
      <vt:lpstr>Основоположные принципы органического сельского хозяйства:</vt:lpstr>
      <vt:lpstr>Презентация PowerPoint</vt:lpstr>
      <vt:lpstr>Презентация PowerPoint</vt:lpstr>
      <vt:lpstr>Цели органического сельского хозяйства:</vt:lpstr>
      <vt:lpstr>Разница между ОСХ и конвенциональным (интенсивным, традиционным)</vt:lpstr>
      <vt:lpstr>Презентация PowerPoint</vt:lpstr>
      <vt:lpstr>Терминология</vt:lpstr>
      <vt:lpstr> История возникновения органического  сельского хозяйства</vt:lpstr>
      <vt:lpstr>1830 г. </vt:lpstr>
      <vt:lpstr>  Конец  XIX - начало XX века:   </vt:lpstr>
      <vt:lpstr>1905-1924 гг.</vt:lpstr>
      <vt:lpstr> 1924 г.  </vt:lpstr>
      <vt:lpstr>1940-1970 гг.</vt:lpstr>
      <vt:lpstr>1940 г</vt:lpstr>
      <vt:lpstr>1972 г</vt:lpstr>
      <vt:lpstr>1991 г</vt:lpstr>
      <vt:lpstr>2002 г</vt:lpstr>
      <vt:lpstr>2007-2008 гг</vt:lpstr>
      <vt:lpstr>Это не мода!!!</vt:lpstr>
      <vt:lpstr>Количество органических земель в мире</vt:lpstr>
      <vt:lpstr>Количество стран где развито органическое сельское хозяйство</vt:lpstr>
      <vt:lpstr>Количество производителей органической продукции</vt:lpstr>
      <vt:lpstr>Процент органических продуктов в детском питании в Швеции</vt:lpstr>
      <vt:lpstr>Ежегодный рост мирового органического рынка</vt:lpstr>
      <vt:lpstr>Финансовые показатели</vt:lpstr>
      <vt:lpstr>Дикоросы ?</vt:lpstr>
      <vt:lpstr>Маркетинг. Березовый сок?</vt:lpstr>
      <vt:lpstr>Польза от сертификации органического сельского хозяйства</vt:lpstr>
      <vt:lpstr>Белорусские производители  </vt:lpstr>
      <vt:lpstr>С чего все начинается? </vt:lpstr>
      <vt:lpstr>Презентация PowerPoint</vt:lpstr>
      <vt:lpstr>Разница между ОСХ и конвенциональным (интенсивным, традиционным)</vt:lpstr>
      <vt:lpstr>Агротехнические приемы в органическом сельском хозяйстве:</vt:lpstr>
      <vt:lpstr>Агротехнические приемы в органическом сельском хозяйстве:</vt:lpstr>
      <vt:lpstr>Обустройство поливных систем</vt:lpstr>
      <vt:lpstr>Презентация PowerPoint</vt:lpstr>
      <vt:lpstr>Использование жидких растительных  удобрений (настой крапивы, окопника и др.).</vt:lpstr>
      <vt:lpstr>Презентация PowerPoint</vt:lpstr>
      <vt:lpstr>Биологические методы защиты</vt:lpstr>
      <vt:lpstr>Одно хорошее правило</vt:lpstr>
      <vt:lpstr>Преимущества ОСХ</vt:lpstr>
      <vt:lpstr>Преимущества ОСХ</vt:lpstr>
      <vt:lpstr>Предложения к сотрудничеству от ЦЭРа:</vt:lpstr>
      <vt:lpstr>Как с нами связаться:</vt:lpstr>
      <vt:lpstr>Полезная информация:</vt:lpstr>
      <vt:lpstr>Дзякуй за ўвагу!  Поспехаў ВАМ!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lk</dc:creator>
  <cp:lastModifiedBy>lk</cp:lastModifiedBy>
  <cp:revision>11</cp:revision>
  <dcterms:created xsi:type="dcterms:W3CDTF">2017-06-14T11:15:15Z</dcterms:created>
  <dcterms:modified xsi:type="dcterms:W3CDTF">2017-06-15T07:40:07Z</dcterms:modified>
</cp:coreProperties>
</file>