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95" r:id="rId3"/>
    <p:sldId id="271" r:id="rId4"/>
    <p:sldId id="293" r:id="rId5"/>
    <p:sldId id="273" r:id="rId6"/>
    <p:sldId id="272" r:id="rId7"/>
    <p:sldId id="274" r:id="rId8"/>
    <p:sldId id="275" r:id="rId9"/>
    <p:sldId id="276" r:id="rId10"/>
    <p:sldId id="286" r:id="rId11"/>
    <p:sldId id="287" r:id="rId12"/>
    <p:sldId id="288" r:id="rId13"/>
    <p:sldId id="289" r:id="rId14"/>
    <p:sldId id="277" r:id="rId15"/>
    <p:sldId id="283" r:id="rId16"/>
    <p:sldId id="258" r:id="rId17"/>
    <p:sldId id="278" r:id="rId18"/>
    <p:sldId id="279" r:id="rId19"/>
    <p:sldId id="280" r:id="rId20"/>
    <p:sldId id="282" r:id="rId21"/>
    <p:sldId id="284" r:id="rId22"/>
    <p:sldId id="261" r:id="rId23"/>
    <p:sldId id="285" r:id="rId24"/>
    <p:sldId id="290" r:id="rId25"/>
    <p:sldId id="291" r:id="rId26"/>
    <p:sldId id="292" r:id="rId27"/>
    <p:sldId id="2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ru-RU" b="0" i="0" dirty="0" smtClean="0">
              <a:latin typeface="Segoe Print"/>
            </a:rPr>
            <a:t>Кислород</a:t>
          </a:r>
          <a:endParaRPr lang="en-US" b="0" i="0" dirty="0">
            <a:latin typeface="Segoe Print"/>
          </a:endParaRPr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ru-RU" b="0" i="0" dirty="0" smtClean="0">
              <a:latin typeface="Segoe Print"/>
            </a:rPr>
            <a:t>Пища</a:t>
          </a:r>
          <a:endParaRPr lang="en-US" b="0" i="0" dirty="0">
            <a:latin typeface="Segoe Print"/>
          </a:endParaRP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ru-RU" b="0" i="0" dirty="0" smtClean="0">
              <a:latin typeface="Segoe Print"/>
            </a:rPr>
            <a:t>Субстрат</a:t>
          </a:r>
          <a:endParaRPr lang="en-US" b="0" i="0" dirty="0">
            <a:latin typeface="Segoe Print"/>
          </a:endParaRPr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ru-RU" b="0" i="0" dirty="0" smtClean="0">
              <a:latin typeface="Segoe Print"/>
            </a:rPr>
            <a:t>Влажность</a:t>
          </a:r>
          <a:endParaRPr lang="en-US" b="0" i="0" dirty="0">
            <a:latin typeface="Segoe Print"/>
          </a:endParaRPr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204779DA-9EFD-416C-AA17-3047285492E6}">
      <dgm:prSet phldrT="[Text]"/>
      <dgm:spPr/>
      <dgm:t>
        <a:bodyPr/>
        <a:lstStyle/>
        <a:p>
          <a:r>
            <a:rPr lang="ru-RU" b="0" i="0" dirty="0" smtClean="0">
              <a:latin typeface="Segoe Print"/>
            </a:rPr>
            <a:t>Температура</a:t>
          </a:r>
          <a:endParaRPr lang="en-US" b="0" i="0" dirty="0">
            <a:latin typeface="Segoe Print"/>
          </a:endParaRPr>
        </a:p>
      </dgm:t>
    </dgm:pt>
    <dgm:pt modelId="{10182E5A-267A-4FF5-8BE4-365E5F0F59FD}" type="parTrans" cxnId="{4B45AE37-5E95-4459-A22C-A76A562E440A}">
      <dgm:prSet/>
      <dgm:spPr/>
      <dgm:t>
        <a:bodyPr/>
        <a:lstStyle/>
        <a:p>
          <a:endParaRPr lang="en-US"/>
        </a:p>
      </dgm:t>
    </dgm:pt>
    <dgm:pt modelId="{89F8EF12-ABE9-4852-AA60-32F3BE4FD92C}" type="sibTrans" cxnId="{4B45AE37-5E95-4459-A22C-A76A562E440A}">
      <dgm:prSet/>
      <dgm:spPr/>
      <dgm:t>
        <a:bodyPr/>
        <a:lstStyle/>
        <a:p>
          <a:endParaRPr lang="en-US"/>
        </a:p>
      </dgm:t>
    </dgm:pt>
    <dgm:pt modelId="{FBE57202-63C6-4AC6-8A48-2F7EEDE18422}">
      <dgm:prSet phldrT="[Text]"/>
      <dgm:spPr/>
      <dgm:t>
        <a:bodyPr/>
        <a:lstStyle/>
        <a:p>
          <a:r>
            <a:rPr lang="ru-RU" b="0" i="0" dirty="0" smtClean="0">
              <a:latin typeface="Segoe Print"/>
            </a:rPr>
            <a:t>Кислотность среды</a:t>
          </a:r>
        </a:p>
      </dgm:t>
    </dgm:pt>
    <dgm:pt modelId="{22E9EA7B-06A1-4DB0-8C13-4FDDC38F5300}" type="parTrans" cxnId="{89F86E09-7B46-4DCB-A438-8B1FC1DB0A71}">
      <dgm:prSet/>
      <dgm:spPr/>
      <dgm:t>
        <a:bodyPr/>
        <a:lstStyle/>
        <a:p>
          <a:endParaRPr lang="en-US"/>
        </a:p>
      </dgm:t>
    </dgm:pt>
    <dgm:pt modelId="{29B1D402-63E0-4277-B9B1-DE1AE207061C}" type="sibTrans" cxnId="{89F86E09-7B46-4DCB-A438-8B1FC1DB0A71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39289-C7F5-4C2B-8002-E64A84A3CCF1}" type="presOf" srcId="{9CA7C66F-6CF9-4093-95BD-C861D9811AA0}" destId="{C593AB34-4B84-4F47-A09D-1663F9F71AFC}" srcOrd="0" destOrd="0" presId="urn:microsoft.com/office/officeart/2005/8/layout/default#2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7095E1F8-4EDE-4430-B07D-B7175589A733}" type="presOf" srcId="{B842BC11-90CF-49FF-8D61-E8A8AAFE1BB6}" destId="{068CCA7D-1404-4068-AB93-6968EFC37502}" srcOrd="0" destOrd="0" presId="urn:microsoft.com/office/officeart/2005/8/layout/default#2"/>
    <dgm:cxn modelId="{5257829B-1EC2-4B27-82CD-9A4900A3CEF5}" type="presOf" srcId="{204779DA-9EFD-416C-AA17-3047285492E6}" destId="{CB52FD11-6E75-4074-AC8F-10E0FD59B7A0}" srcOrd="0" destOrd="0" presId="urn:microsoft.com/office/officeart/2005/8/layout/default#2"/>
    <dgm:cxn modelId="{98E9781F-6C85-4C8B-A8C8-ACC68D56FD26}" type="presOf" srcId="{0EFAF7DB-220E-474B-A306-B18848A2E64E}" destId="{EAA4FAF7-2B1B-440D-AB04-52061A8327A8}" srcOrd="0" destOrd="0" presId="urn:microsoft.com/office/officeart/2005/8/layout/default#2"/>
    <dgm:cxn modelId="{4C41BE15-3799-4642-92AF-58F1C6904769}" type="presOf" srcId="{056BF56F-CC43-4DDD-9D89-CA94DE101ECC}" destId="{4F7EBD7D-DFCF-42D9-919C-E6E65091B79C}" srcOrd="0" destOrd="0" presId="urn:microsoft.com/office/officeart/2005/8/layout/default#2"/>
    <dgm:cxn modelId="{4B3A68AC-F7E0-44C7-B1C8-7CD80B465A26}" type="presOf" srcId="{8AEC6483-23EF-4414-8E2A-6A005181899E}" destId="{917D3CD9-BA5B-404E-931F-223BF970C99B}" srcOrd="0" destOrd="0" presId="urn:microsoft.com/office/officeart/2005/8/layout/default#2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373FBE-0C0B-4365-8600-C5B96F883073}" type="presOf" srcId="{FBE57202-63C6-4AC6-8A48-2F7EEDE18422}" destId="{76049CD1-75A7-4C80-9C4F-81F0D3E4B5DC}" srcOrd="0" destOrd="0" presId="urn:microsoft.com/office/officeart/2005/8/layout/default#2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BC5FF21A-43E7-485A-B596-C5AADF327B05}" type="presParOf" srcId="{068CCA7D-1404-4068-AB93-6968EFC37502}" destId="{EAA4FAF7-2B1B-440D-AB04-52061A8327A8}" srcOrd="0" destOrd="0" presId="urn:microsoft.com/office/officeart/2005/8/layout/default#2"/>
    <dgm:cxn modelId="{7DBDEB3C-0922-4C11-B032-8800766EAAC7}" type="presParOf" srcId="{068CCA7D-1404-4068-AB93-6968EFC37502}" destId="{D86C629E-FD24-4979-AD6C-FF765663342C}" srcOrd="1" destOrd="0" presId="urn:microsoft.com/office/officeart/2005/8/layout/default#2"/>
    <dgm:cxn modelId="{613FE1F9-EF48-4B26-8AF0-FACA67BF29EB}" type="presParOf" srcId="{068CCA7D-1404-4068-AB93-6968EFC37502}" destId="{C593AB34-4B84-4F47-A09D-1663F9F71AFC}" srcOrd="2" destOrd="0" presId="urn:microsoft.com/office/officeart/2005/8/layout/default#2"/>
    <dgm:cxn modelId="{40AAE183-EE4F-4AB0-9437-11D5128906F3}" type="presParOf" srcId="{068CCA7D-1404-4068-AB93-6968EFC37502}" destId="{5AD6466A-5AEB-4BDD-BDCC-43ADA92E714A}" srcOrd="3" destOrd="0" presId="urn:microsoft.com/office/officeart/2005/8/layout/default#2"/>
    <dgm:cxn modelId="{0859D5FC-F1F1-41ED-AFE7-9ED996860B28}" type="presParOf" srcId="{068CCA7D-1404-4068-AB93-6968EFC37502}" destId="{917D3CD9-BA5B-404E-931F-223BF970C99B}" srcOrd="4" destOrd="0" presId="urn:microsoft.com/office/officeart/2005/8/layout/default#2"/>
    <dgm:cxn modelId="{235E33CA-9331-4C4F-9FB8-E86BD246400B}" type="presParOf" srcId="{068CCA7D-1404-4068-AB93-6968EFC37502}" destId="{D803BB6F-28BD-4A03-B872-7769C680243B}" srcOrd="5" destOrd="0" presId="urn:microsoft.com/office/officeart/2005/8/layout/default#2"/>
    <dgm:cxn modelId="{B063FF6D-1F2D-472D-8B4C-B6A378A09833}" type="presParOf" srcId="{068CCA7D-1404-4068-AB93-6968EFC37502}" destId="{4F7EBD7D-DFCF-42D9-919C-E6E65091B79C}" srcOrd="6" destOrd="0" presId="urn:microsoft.com/office/officeart/2005/8/layout/default#2"/>
    <dgm:cxn modelId="{8DEA9DD5-5136-4B11-90B8-93E3C16F0472}" type="presParOf" srcId="{068CCA7D-1404-4068-AB93-6968EFC37502}" destId="{371926FB-9294-4D9C-9214-4CEF0275C497}" srcOrd="7" destOrd="0" presId="urn:microsoft.com/office/officeart/2005/8/layout/default#2"/>
    <dgm:cxn modelId="{59493989-76F3-460C-95F9-0ACC1B69B031}" type="presParOf" srcId="{068CCA7D-1404-4068-AB93-6968EFC37502}" destId="{CB52FD11-6E75-4074-AC8F-10E0FD59B7A0}" srcOrd="8" destOrd="0" presId="urn:microsoft.com/office/officeart/2005/8/layout/default#2"/>
    <dgm:cxn modelId="{6A894F3B-0B32-4910-89E9-FF9567B8B041}" type="presParOf" srcId="{068CCA7D-1404-4068-AB93-6968EFC37502}" destId="{08588CD8-2C19-489E-9D24-02924B217C45}" srcOrd="9" destOrd="0" presId="urn:microsoft.com/office/officeart/2005/8/layout/default#2"/>
    <dgm:cxn modelId="{A2512EF8-018A-47CE-AD9F-9EF6FA2C53E3}" type="presParOf" srcId="{068CCA7D-1404-4068-AB93-6968EFC37502}" destId="{76049CD1-75A7-4C80-9C4F-81F0D3E4B5DC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Segoe Print"/>
            </a:rPr>
            <a:t>Кислород</a:t>
          </a:r>
          <a:endParaRPr lang="en-US" sz="2000" b="0" i="0" kern="1200" dirty="0">
            <a:latin typeface="Segoe Print"/>
          </a:endParaRPr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Segoe Print"/>
            </a:rPr>
            <a:t>Пища</a:t>
          </a:r>
          <a:endParaRPr lang="en-US" sz="2000" b="0" i="0" kern="1200" dirty="0">
            <a:latin typeface="Segoe Print"/>
          </a:endParaRP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Segoe Print"/>
            </a:rPr>
            <a:t>Субстрат</a:t>
          </a:r>
          <a:endParaRPr lang="en-US" sz="2000" b="0" i="0" kern="1200" dirty="0">
            <a:latin typeface="Segoe Print"/>
          </a:endParaRPr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Segoe Print"/>
            </a:rPr>
            <a:t>Влажность</a:t>
          </a:r>
          <a:endParaRPr lang="en-US" sz="2000" b="0" i="0" kern="1200" dirty="0">
            <a:latin typeface="Segoe Print"/>
          </a:endParaRPr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Segoe Print"/>
            </a:rPr>
            <a:t>Температура</a:t>
          </a:r>
          <a:endParaRPr lang="en-US" sz="2000" b="0" i="0" kern="1200" dirty="0">
            <a:latin typeface="Segoe Print"/>
          </a:endParaRPr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Segoe Print"/>
            </a:rPr>
            <a:t>Кислотность среды</a:t>
          </a:r>
        </a:p>
      </dsp:txBody>
      <dsp:txXfrm>
        <a:off x="2580392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0" y="1752600"/>
            <a:ext cx="6977645" cy="1828800"/>
          </a:xfrm>
        </p:spPr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Компостирование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/>
              <a:t>Руководство к действию</a:t>
            </a:r>
            <a:endParaRPr lang="ru-RU" sz="2400" b="0" i="0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6" y="95006"/>
            <a:ext cx="109252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837" y="0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9025248" y="746000"/>
            <a:ext cx="133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dirty="0">
                <a:solidFill>
                  <a:srgbClr val="0070C0"/>
                </a:solidFill>
                <a:cs typeface="Arial" panose="020B0604020202020204" pitchFamily="34" charset="0"/>
              </a:rPr>
              <a:t>Проект финансируется</a:t>
            </a:r>
          </a:p>
          <a:p>
            <a:pPr algn="ctr" eaLnBrk="1" hangingPunct="1"/>
            <a:r>
              <a:rPr lang="ru-RU" sz="800" dirty="0">
                <a:solidFill>
                  <a:srgbClr val="0070C0"/>
                </a:solidFill>
                <a:cs typeface="Arial" panose="020B0604020202020204" pitchFamily="34" charset="0"/>
              </a:rPr>
              <a:t>Европейским союзом </a:t>
            </a:r>
          </a:p>
        </p:txBody>
      </p:sp>
      <p:pic>
        <p:nvPicPr>
          <p:cNvPr id="9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9349" y="6310312"/>
            <a:ext cx="1547812" cy="547688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4843709" y="34537"/>
            <a:ext cx="407035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050" dirty="0">
                <a:solidFill>
                  <a:srgbClr val="0070C0"/>
                </a:solidFill>
              </a:rPr>
              <a:t>проект «Содействие переходу </a:t>
            </a:r>
          </a:p>
          <a:p>
            <a:pPr algn="r">
              <a:defRPr/>
            </a:pPr>
            <a:r>
              <a:rPr lang="ru-RU" sz="1050" dirty="0">
                <a:solidFill>
                  <a:srgbClr val="0070C0"/>
                </a:solidFill>
              </a:rPr>
              <a:t>Республики Беларусь к «зеленой» экономике», </a:t>
            </a:r>
          </a:p>
          <a:p>
            <a:pPr algn="r">
              <a:defRPr/>
            </a:pPr>
            <a:r>
              <a:rPr lang="ru-RU" sz="1050" dirty="0">
                <a:solidFill>
                  <a:srgbClr val="0070C0"/>
                </a:solidFill>
              </a:rPr>
              <a:t>финансируемый Европейским союзом </a:t>
            </a:r>
          </a:p>
          <a:p>
            <a:pPr algn="r">
              <a:defRPr/>
            </a:pPr>
            <a:r>
              <a:rPr lang="ru-RU" sz="1050" dirty="0">
                <a:solidFill>
                  <a:srgbClr val="0070C0"/>
                </a:solidFill>
              </a:rPr>
              <a:t>и реализуемый Программой развития ООН в Беларуси</a:t>
            </a:r>
          </a:p>
        </p:txBody>
      </p:sp>
      <p:pic>
        <p:nvPicPr>
          <p:cNvPr id="20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7780" y="96102"/>
            <a:ext cx="1014845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16" y="141668"/>
            <a:ext cx="7658637" cy="5743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4107" y="6130344"/>
            <a:ext cx="933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Рисунок 1. </a:t>
            </a:r>
            <a:r>
              <a:rPr lang="ru-RU" dirty="0" err="1" smtClean="0">
                <a:solidFill>
                  <a:schemeClr val="tx2"/>
                </a:solidFill>
              </a:rPr>
              <a:t>Трехсекционный</a:t>
            </a:r>
            <a:r>
              <a:rPr lang="ru-RU" dirty="0" smtClean="0">
                <a:solidFill>
                  <a:schemeClr val="tx2"/>
                </a:solidFill>
              </a:rPr>
              <a:t> компостер с сеткой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3807" y="14166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0310" y="41145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572472" y="774664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44101" y="87586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5" y="154546"/>
            <a:ext cx="7763814" cy="5822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6682" y="6194738"/>
            <a:ext cx="762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Рисунок 2. Двухсекционный деревянный компостер. 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3054" y="154546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3605" y="47584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570532" y="787542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51444" y="14924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199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75" y="103434"/>
            <a:ext cx="3955424" cy="5273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29" y="1480668"/>
            <a:ext cx="3711109" cy="389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3840" y="5466355"/>
            <a:ext cx="690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Рисунок 3. Пластиковый компостер с сеткой и цилиндрический компостеры из металлической сетки.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54422" y="98045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18205" y="14411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45777" y="753893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36610" y="98045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088" y="695255"/>
            <a:ext cx="10058402" cy="1219200"/>
          </a:xfrm>
        </p:spPr>
        <p:txBody>
          <a:bodyPr/>
          <a:lstStyle/>
          <a:p>
            <a:r>
              <a:rPr lang="ru-RU" dirty="0" smtClean="0"/>
              <a:t>Применение готового компоста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336" y="2370117"/>
            <a:ext cx="10058400" cy="4229100"/>
          </a:xfrm>
        </p:spPr>
        <p:txBody>
          <a:bodyPr/>
          <a:lstStyle/>
          <a:p>
            <a:r>
              <a:rPr lang="ru-RU" dirty="0" smtClean="0"/>
              <a:t>Повышение плодородия почвы и увеличение урожая;</a:t>
            </a:r>
          </a:p>
          <a:p>
            <a:r>
              <a:rPr lang="ru-RU" dirty="0" smtClean="0"/>
              <a:t>Улучшение почвенной структуры;</a:t>
            </a:r>
          </a:p>
          <a:p>
            <a:r>
              <a:rPr lang="ru-RU" dirty="0" smtClean="0"/>
              <a:t>Увеличение активности почвенных микроорганизмов и активности ферментов;</a:t>
            </a:r>
          </a:p>
          <a:p>
            <a:r>
              <a:rPr lang="ru-RU" dirty="0" smtClean="0"/>
              <a:t>Обогащение почвы элементами минерального питания;</a:t>
            </a:r>
          </a:p>
          <a:p>
            <a:r>
              <a:rPr lang="ru-RU" dirty="0" smtClean="0"/>
              <a:t>Улучшение водного режима почв;</a:t>
            </a:r>
          </a:p>
          <a:p>
            <a:r>
              <a:rPr lang="ru-RU" dirty="0" smtClean="0"/>
              <a:t>Оптимизация кислотности почвы.</a:t>
            </a:r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76" y="18173"/>
            <a:ext cx="9221273" cy="6839827"/>
          </a:xfrm>
        </p:spPr>
      </p:pic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865" y="120982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3118" y="57304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2530" y="747129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38276" y="12098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05048" y="6310312"/>
            <a:ext cx="1486951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Вермикомпостирование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2400" b="0" i="0" dirty="0" smtClean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Это еще один способ получения органического удобрения высокого качества, который не требует особых финансовых затрат. 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dirty="0" smtClean="0">
                <a:solidFill>
                  <a:srgbClr val="9A5315"/>
                </a:solidFill>
                <a:latin typeface="Segoe Print"/>
              </a:rPr>
              <a:t>Получаемый при </a:t>
            </a:r>
            <a:r>
              <a:rPr lang="ru-RU" dirty="0" err="1" smtClean="0">
                <a:solidFill>
                  <a:srgbClr val="9A5315"/>
                </a:solidFill>
                <a:latin typeface="Segoe Print"/>
              </a:rPr>
              <a:t>вермикомпостировании</a:t>
            </a:r>
            <a:r>
              <a:rPr lang="ru-RU" dirty="0" smtClean="0">
                <a:solidFill>
                  <a:srgbClr val="9A5315"/>
                </a:solidFill>
                <a:latin typeface="Segoe Print"/>
              </a:rPr>
              <a:t> биогумус является отличным органическим удобрением, содержащим большое количество полезной микрофлоры, витаминов</a:t>
            </a:r>
            <a:r>
              <a:rPr lang="ru-RU" smtClean="0">
                <a:solidFill>
                  <a:srgbClr val="9A5315"/>
                </a:solidFill>
                <a:latin typeface="Segoe Print"/>
              </a:rPr>
              <a:t>, макро- </a:t>
            </a:r>
            <a:r>
              <a:rPr lang="ru-RU" dirty="0" smtClean="0">
                <a:solidFill>
                  <a:srgbClr val="9A5315"/>
                </a:solidFill>
                <a:latin typeface="Segoe Print"/>
              </a:rPr>
              <a:t>и микроэлементов, других биологически активных веществ. </a:t>
            </a:r>
            <a:endParaRPr lang="ru-RU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Организация процесса </a:t>
            </a:r>
            <a:r>
              <a:rPr lang="ru-RU" sz="36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вермикомпостирования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Существуют различные технологии </a:t>
            </a:r>
            <a:r>
              <a:rPr lang="ru-RU" dirty="0" err="1"/>
              <a:t>вермикомпостирования</a:t>
            </a:r>
            <a:r>
              <a:rPr lang="ru-RU" dirty="0"/>
              <a:t>, такие как производство в ямах, </a:t>
            </a:r>
            <a:r>
              <a:rPr lang="ru-RU" dirty="0" smtClean="0"/>
              <a:t>кучах</a:t>
            </a:r>
            <a:r>
              <a:rPr lang="ru-RU" dirty="0"/>
              <a:t>, буртах, в различных емкостях. Наиболее оптимальным способом для нашего опыта является </a:t>
            </a:r>
            <a:r>
              <a:rPr lang="ru-RU" dirty="0" err="1"/>
              <a:t>вермикомпостирование</a:t>
            </a:r>
            <a:r>
              <a:rPr lang="ru-RU" dirty="0"/>
              <a:t> в емкостях/ящиках. При выборе емкости необходимо учитывать следующие параметры:</a:t>
            </a:r>
          </a:p>
          <a:p>
            <a:pPr lvl="0"/>
            <a:r>
              <a:rPr lang="ru-RU" dirty="0"/>
              <a:t>В ней не должен накапливаться избыток влаги;</a:t>
            </a:r>
          </a:p>
          <a:p>
            <a:pPr lvl="0"/>
            <a:r>
              <a:rPr lang="ru-RU" dirty="0"/>
              <a:t>Субстрат должен хорошо вентилироваться;</a:t>
            </a:r>
          </a:p>
          <a:p>
            <a:r>
              <a:rPr lang="ru-RU" dirty="0"/>
              <a:t>Емкость должна быть удобной для работы при закладке и извлечении субстрата, также, при отделении червей от субстрата.</a:t>
            </a:r>
            <a:endParaRPr lang="ru-RU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Вермикомпостеры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начальном </a:t>
            </a:r>
            <a:r>
              <a:rPr lang="ru-RU" dirty="0"/>
              <a:t>этапе желательно подобрать конструкцию для вермикомпостирования. Специальные ящики имеются в продаже, но их достаточно легко сделать самим. 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37" y="90152"/>
            <a:ext cx="4546242" cy="6027592"/>
          </a:xfrm>
        </p:spPr>
      </p:pic>
      <p:sp>
        <p:nvSpPr>
          <p:cNvPr id="2" name="TextBox 1"/>
          <p:cNvSpPr txBox="1"/>
          <p:nvPr/>
        </p:nvSpPr>
        <p:spPr>
          <a:xfrm>
            <a:off x="3322749" y="6117744"/>
            <a:ext cx="661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Рисунок 4. Пластиковый </a:t>
            </a:r>
            <a:r>
              <a:rPr lang="ru-RU" dirty="0" err="1" smtClean="0">
                <a:solidFill>
                  <a:schemeClr val="tx2"/>
                </a:solidFill>
              </a:rPr>
              <a:t>вермикомпостер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Вермикомпостирование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Главное отличие </a:t>
            </a:r>
            <a:r>
              <a:rPr lang="ru-RU" dirty="0" err="1" smtClean="0"/>
              <a:t>вермикомпостирования</a:t>
            </a:r>
            <a:r>
              <a:rPr lang="ru-RU" dirty="0" smtClean="0"/>
              <a:t> от обычного компостирования – это наличие червей в субстрате. Последние в свою очередь достаточно прихотливы и для успешного протекания процесса требуют соблюдения оптимальных условий среды.</a:t>
            </a:r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Органическое удобрение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Известно несколько способов повысить плодородие почв и урожай продукции, но наиболее эффективный и экологически безопасный – это использование органических удобрений. Их можно получить из органических твердых бытовых отходов (ТБО) и из отходов сельскохозяйственного производства. Для этого отходы должны пройти через процесс компостирования. </a:t>
            </a:r>
          </a:p>
          <a:p>
            <a:pPr marL="0" indent="0">
              <a:buNone/>
            </a:pPr>
            <a:r>
              <a:rPr lang="ru-RU" dirty="0" smtClean="0"/>
              <a:t>Компостирование – это отличный (и доступный для каждого) способ снижения количества некоторых отходов с получением органического удобрения высокого качества, которое отлично подходит для сада и огорода.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10" name="Объект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97740" y="6349360"/>
            <a:ext cx="1437459" cy="508640"/>
          </a:xfrm>
          <a:prstGeom prst="rect">
            <a:avLst/>
          </a:prstGeom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2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53" y="0"/>
            <a:ext cx="10310117" cy="6847636"/>
          </a:xfrm>
          <a:prstGeom prst="rect">
            <a:avLst/>
          </a:prstGeom>
        </p:spPr>
      </p:pic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9794" y="185861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7896" y="95002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526483" y="855023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3286" y="137771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43953" y="6299948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/>
              <a:t>Основные потребности червей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dirty="0" err="1" smtClean="0">
                <a:solidFill>
                  <a:srgbClr val="9A5315"/>
                </a:solidFill>
                <a:latin typeface="Segoe Print"/>
              </a:rPr>
              <a:t>Вермикомпостер</a:t>
            </a:r>
            <a:r>
              <a:rPr lang="ru-RU" dirty="0" smtClean="0">
                <a:solidFill>
                  <a:srgbClr val="9A5315"/>
                </a:solidFill>
                <a:latin typeface="Segoe Print"/>
              </a:rPr>
              <a:t> должен быть защищён от кротов и мышей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2400" b="0" i="0" dirty="0" smtClean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Ветер. </a:t>
            </a:r>
            <a:r>
              <a:rPr lang="ru-RU" dirty="0" smtClean="0">
                <a:solidFill>
                  <a:srgbClr val="9A5315"/>
                </a:solidFill>
                <a:latin typeface="Segoe Print"/>
              </a:rPr>
              <a:t>Сильный ветер может навредить червям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2400" b="0" i="0" dirty="0" smtClean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Желательно защитить субстрат от пересыхания. Лучше расположить </a:t>
            </a:r>
            <a:r>
              <a:rPr lang="ru-RU" sz="2400" b="0" i="0" dirty="0" err="1" smtClean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вермикомпостер</a:t>
            </a:r>
            <a:r>
              <a:rPr lang="ru-RU" sz="2400" b="0" i="0" dirty="0" smtClean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 в тени дерева или строений </a:t>
            </a:r>
            <a:r>
              <a:rPr lang="ru-RU" dirty="0" smtClean="0">
                <a:solidFill>
                  <a:srgbClr val="9A5315"/>
                </a:solidFill>
                <a:latin typeface="Segoe Print"/>
              </a:rPr>
              <a:t>   </a:t>
            </a:r>
            <a:endParaRPr lang="ru-RU" sz="2400" b="0" i="0" dirty="0" smtClean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8492120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59558" y="120982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86352" y="94664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528223" y="758976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22352" y="12098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Сравнительная таблица по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видам органических удобрений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57907"/>
              </p:ext>
            </p:extLst>
          </p:nvPr>
        </p:nvGraphicFramePr>
        <p:xfrm>
          <a:off x="1065213" y="1752600"/>
          <a:ext cx="10058400" cy="4597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Вермигумус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Навоз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Экологическая чистота продукции, выращенной на данном удобрении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Нет*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 внесения на 1</a:t>
                      </a:r>
                      <a:r>
                        <a:rPr lang="ru-RU" baseline="0" dirty="0" smtClean="0"/>
                        <a:t> сотку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100-200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70-150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400-700 кг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</a:t>
                      </a:r>
                      <a:r>
                        <a:rPr lang="ru-RU" baseline="0" dirty="0" smtClean="0"/>
                        <a:t> растений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Польза</a:t>
                      </a:r>
                      <a:r>
                        <a:rPr lang="ru-RU" baseline="0" dirty="0" smtClean="0"/>
                        <a:t> для почвы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Семена сорных</a:t>
                      </a:r>
                      <a:r>
                        <a:rPr lang="ru-RU" baseline="0" dirty="0" smtClean="0"/>
                        <a:t> растений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Яйца гельминтов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Неприятный</a:t>
                      </a:r>
                      <a:r>
                        <a:rPr lang="ru-RU" baseline="0" dirty="0" smtClean="0"/>
                        <a:t> запах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5056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083677"/>
            <a:ext cx="10058402" cy="1219200"/>
          </a:xfrm>
        </p:spPr>
        <p:txBody>
          <a:bodyPr/>
          <a:lstStyle/>
          <a:p>
            <a:r>
              <a:rPr lang="ru-RU" dirty="0" smtClean="0"/>
              <a:t>Рекомендуемые дозы внесения компоста и биогумуса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4" y="2512620"/>
            <a:ext cx="10058400" cy="4229100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днолетние </a:t>
            </a:r>
            <a:r>
              <a:rPr lang="ru-RU" dirty="0"/>
              <a:t>овощные растения: все виды капусты, огурцы, томаты — доза внесения органических удобрений для этих культур должна быть не менее 8-10 кг/м2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Баклажаны</a:t>
            </a:r>
            <a:r>
              <a:rPr lang="ru-RU" dirty="0"/>
              <a:t>, перец, лук-порей, патиссоны, кабачки, тыква, сельдерей, ранний картофель — </a:t>
            </a:r>
            <a:r>
              <a:rPr lang="ru-RU" dirty="0" smtClean="0"/>
              <a:t>необходимая</a:t>
            </a:r>
            <a:r>
              <a:rPr lang="ru-RU" dirty="0"/>
              <a:t> </a:t>
            </a:r>
            <a:r>
              <a:rPr lang="ru-RU" dirty="0" smtClean="0"/>
              <a:t>доза органического удобрения</a:t>
            </a:r>
            <a:r>
              <a:rPr lang="ru-RU" dirty="0"/>
              <a:t> 6-8 кг/м2</a:t>
            </a:r>
            <a:r>
              <a:rPr lang="ru-RU" dirty="0" smtClean="0"/>
              <a:t>.</a:t>
            </a:r>
          </a:p>
          <a:p>
            <a:r>
              <a:rPr lang="ru-RU" dirty="0"/>
              <a:t>Под многолетние овощи (спаржу, хрен, ревень, топинамбур) органические удобрения вносят перед посадкой в дозе 4-6 </a:t>
            </a:r>
            <a:r>
              <a:rPr lang="ru-RU" dirty="0" smtClean="0"/>
              <a:t>кг/м2.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2813" y="112127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7790" y="18757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4980" y="745123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7742" y="112127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0" y="996123"/>
            <a:ext cx="10058402" cy="1219200"/>
          </a:xfrm>
        </p:spPr>
        <p:txBody>
          <a:bodyPr/>
          <a:lstStyle/>
          <a:p>
            <a:r>
              <a:rPr lang="ru-RU" dirty="0"/>
              <a:t>Рекомендуемые дозы внесения компоста и биогумуса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2477985"/>
            <a:ext cx="10058400" cy="42291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Из ягодников наиболее требовательной к органическим удобрениям культурой является земляника. </a:t>
            </a:r>
            <a:r>
              <a:rPr lang="ru-RU" dirty="0" smtClean="0"/>
              <a:t>Для получения высокого урожая необходимо вносить удобрения не только при посадке (4-6 кг/м2), </a:t>
            </a:r>
            <a:r>
              <a:rPr lang="ru-RU" dirty="0"/>
              <a:t>но и </a:t>
            </a:r>
            <a:r>
              <a:rPr lang="ru-RU" dirty="0" smtClean="0"/>
              <a:t>ежегодно. Каждый год </a:t>
            </a:r>
            <a:r>
              <a:rPr lang="ru-RU" dirty="0"/>
              <a:t>осенью рекомендуется </a:t>
            </a:r>
            <a:r>
              <a:rPr lang="ru-RU" dirty="0" smtClean="0"/>
              <a:t>закладывать </a:t>
            </a:r>
            <a:r>
              <a:rPr lang="ru-RU" dirty="0"/>
              <a:t>в междурядья 2-3 кг/м2 органического удобрения. </a:t>
            </a:r>
            <a:endParaRPr lang="ru-RU" dirty="0" smtClean="0"/>
          </a:p>
          <a:p>
            <a:r>
              <a:rPr lang="ru-RU" dirty="0" smtClean="0"/>
              <a:t>Дозы внесения под малину </a:t>
            </a:r>
            <a:r>
              <a:rPr lang="ru-RU" dirty="0"/>
              <a:t>и ежевику  6-8 </a:t>
            </a:r>
            <a:r>
              <a:rPr lang="ru-RU" dirty="0" smtClean="0"/>
              <a:t>кг/м2.</a:t>
            </a:r>
            <a:r>
              <a:rPr lang="ru-RU" dirty="0"/>
              <a:t> </a:t>
            </a:r>
            <a:r>
              <a:rPr lang="ru-RU" dirty="0" smtClean="0"/>
              <a:t>Также, ежегодно </a:t>
            </a:r>
            <a:r>
              <a:rPr lang="ru-RU" dirty="0"/>
              <a:t>осенью под кустарники вносят компост (1-2 </a:t>
            </a:r>
            <a:r>
              <a:rPr lang="ru-RU" dirty="0" smtClean="0"/>
              <a:t>кг/м2).</a:t>
            </a:r>
          </a:p>
          <a:p>
            <a:r>
              <a:rPr lang="ru-RU" dirty="0"/>
              <a:t>Смородина и крыжовник менее требовательны к органическим удобрениям при посадке (доза 2-3 кг/м2), а подкармливать их следует так же как и малину.</a:t>
            </a:r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2813" y="13048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665" y="94664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26923" y="826846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09931" y="130488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844869"/>
            <a:ext cx="10058402" cy="1219200"/>
          </a:xfrm>
        </p:spPr>
        <p:txBody>
          <a:bodyPr/>
          <a:lstStyle/>
          <a:p>
            <a:pPr algn="ctr"/>
            <a:r>
              <a:rPr lang="ru-RU" dirty="0"/>
              <a:t>Рекомендуемые дозы внесения компоста и биогумуса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6" y="2405742"/>
            <a:ext cx="10058400" cy="4229100"/>
          </a:xfrm>
        </p:spPr>
        <p:txBody>
          <a:bodyPr>
            <a:normAutofit/>
          </a:bodyPr>
          <a:lstStyle/>
          <a:p>
            <a:r>
              <a:rPr lang="ru-RU" dirty="0"/>
              <a:t>Плодовые деревья удобряют как перед посадкой, так и в процессе роста. В посадочные ямы вносят:</a:t>
            </a:r>
            <a:br>
              <a:rPr lang="ru-RU" dirty="0"/>
            </a:br>
            <a:r>
              <a:rPr lang="ru-RU" dirty="0"/>
              <a:t>— под семечковые 12-15 кг </a:t>
            </a:r>
            <a:r>
              <a:rPr lang="ru-RU" dirty="0" smtClean="0"/>
              <a:t>компоста.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— под косточковые — 6-7 кг</a:t>
            </a:r>
            <a:r>
              <a:rPr lang="ru-RU" dirty="0" smtClean="0"/>
              <a:t>.</a:t>
            </a:r>
          </a:p>
          <a:p>
            <a:r>
              <a:rPr lang="ru-RU" dirty="0"/>
              <a:t>В дальнейшем через каждые 3-5 лет осенью вносят под семечковые 3-5 кг/м2 </a:t>
            </a:r>
            <a:r>
              <a:rPr lang="ru-RU" dirty="0" smtClean="0"/>
              <a:t>компоста</a:t>
            </a:r>
            <a:r>
              <a:rPr lang="ru-RU" dirty="0"/>
              <a:t>, под косточковые — 2-3 кг/м2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Что касается декоративных деревьев </a:t>
            </a:r>
            <a:r>
              <a:rPr lang="ru-RU" dirty="0"/>
              <a:t>и </a:t>
            </a:r>
            <a:r>
              <a:rPr lang="ru-RU" dirty="0" smtClean="0"/>
              <a:t>кустарников, то они </a:t>
            </a:r>
            <a:r>
              <a:rPr lang="ru-RU" dirty="0"/>
              <a:t>менее требовательны к органическим удобрениям.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5996" y="800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8903" y="38174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26927" y="794996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35008" y="77744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0829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63"/>
            <a:ext cx="12192000" cy="68988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540" y="2450592"/>
            <a:ext cx="8859076" cy="12192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4400" dirty="0" smtClean="0">
                <a:effectLst>
                  <a:innerShdw blurRad="114300">
                    <a:prstClr val="black"/>
                  </a:innerShdw>
                </a:effectLst>
              </a:rPr>
              <a:t>СПАСИБО</a:t>
            </a:r>
            <a:r>
              <a:rPr lang="ru-RU" sz="4400" dirty="0" smtClean="0"/>
              <a:t> ЗА ВНИМАНИЕ</a:t>
            </a:r>
            <a:endParaRPr lang="ru-RU" sz="4400" dirty="0"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90" y="6020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9400" y="555774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463455" y="1206233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11298" y="555774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20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Компостирование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переработка отходов, основанная на разложении органических веществ</a:t>
            </a:r>
            <a:r>
              <a:rPr lang="en-US" dirty="0"/>
              <a:t> </a:t>
            </a:r>
            <a:r>
              <a:rPr lang="ru-RU" dirty="0"/>
              <a:t>микроорганизмами с получением удобрений </a:t>
            </a:r>
            <a:r>
              <a:rPr lang="ru-RU" dirty="0" smtClean="0"/>
              <a:t>улучшенного </a:t>
            </a:r>
            <a:r>
              <a:rPr lang="ru-RU" dirty="0"/>
              <a:t>качества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Есть два основных способа компостирования органических отходов:</a:t>
            </a:r>
          </a:p>
          <a:p>
            <a:pPr marL="0" indent="0">
              <a:buNone/>
            </a:pPr>
            <a:r>
              <a:rPr lang="ru-RU" dirty="0" smtClean="0"/>
              <a:t>1) Пассивное </a:t>
            </a:r>
            <a:r>
              <a:rPr lang="ru-RU" dirty="0"/>
              <a:t>или «холодное» </a:t>
            </a:r>
            <a:r>
              <a:rPr lang="ru-RU" dirty="0" smtClean="0"/>
              <a:t>компостирование</a:t>
            </a:r>
          </a:p>
          <a:p>
            <a:pPr marL="0" indent="0">
              <a:buNone/>
            </a:pPr>
            <a:r>
              <a:rPr lang="ru-RU" dirty="0" smtClean="0"/>
              <a:t>2) Активное или «горячее</a:t>
            </a:r>
            <a:r>
              <a:rPr lang="ru-RU" dirty="0"/>
              <a:t>» </a:t>
            </a:r>
            <a:r>
              <a:rPr lang="ru-RU" dirty="0" smtClean="0"/>
              <a:t>компостирование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Пассивное или «холодное» компостирование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Пассивное компостирование </a:t>
            </a:r>
            <a:r>
              <a:rPr lang="ru-RU" dirty="0" smtClean="0"/>
              <a:t>сводится к простому укладыванию в компостную кучу или яму </a:t>
            </a:r>
            <a:r>
              <a:rPr lang="ru-RU" dirty="0"/>
              <a:t>отмерших </a:t>
            </a:r>
            <a:r>
              <a:rPr lang="ru-RU" dirty="0" smtClean="0"/>
              <a:t>растений и прочих органических отходов. Это не слишком трудоемкий метод </a:t>
            </a:r>
            <a:r>
              <a:rPr lang="ru-RU" dirty="0"/>
              <a:t>создания благоприятных условий </a:t>
            </a:r>
            <a:r>
              <a:rPr lang="ru-RU" dirty="0" smtClean="0"/>
              <a:t>для протекания процесса разложения субстрата. </a:t>
            </a:r>
          </a:p>
          <a:p>
            <a:r>
              <a:rPr lang="ru-RU" dirty="0" smtClean="0"/>
              <a:t>Единственное</a:t>
            </a:r>
            <a:r>
              <a:rPr lang="ru-RU" dirty="0"/>
              <a:t>, что требуется от вас, – это сохранение влаги в </a:t>
            </a:r>
            <a:r>
              <a:rPr lang="ru-RU" dirty="0" smtClean="0"/>
              <a:t>куче и соблюдение соотношения углерода к азоту. </a:t>
            </a:r>
            <a:r>
              <a:rPr lang="ru-RU" dirty="0"/>
              <a:t>Поскольку такая куча не образует достаточного количества тепла, не происходит обеззараживания компоста. В связи с этим не все субстраты могут быть использованы при закладке </a:t>
            </a:r>
            <a:r>
              <a:rPr lang="ru-RU" dirty="0" smtClean="0"/>
              <a:t>кучи.</a:t>
            </a:r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«Холодное» компостирование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 «Холодный» компост легче приготовить, но для его созревания требуется более длительное </a:t>
            </a:r>
            <a:r>
              <a:rPr lang="ru-RU" dirty="0" smtClean="0"/>
              <a:t>время до 24 месяцев.</a:t>
            </a:r>
          </a:p>
          <a:p>
            <a:r>
              <a:rPr lang="ru-RU" dirty="0" smtClean="0"/>
              <a:t>При «холодном» компостировании </a:t>
            </a:r>
            <a:r>
              <a:rPr lang="ru-RU" i="1" u="sng" dirty="0" smtClean="0"/>
              <a:t>не разрушаются: </a:t>
            </a:r>
            <a:r>
              <a:rPr lang="ru-RU" dirty="0" smtClean="0"/>
              <a:t>болезнетворные микроорганизмы, яйца гельминтов и семена сорных растений.</a:t>
            </a:r>
          </a:p>
          <a:p>
            <a:pPr marL="0" indent="0">
              <a:buNone/>
            </a:pPr>
            <a:r>
              <a:rPr lang="ru-RU" dirty="0" smtClean="0"/>
              <a:t>Поэтому если </a:t>
            </a:r>
            <a:r>
              <a:rPr lang="ru-RU" dirty="0"/>
              <a:t>вы делаете «холодный» компост</a:t>
            </a:r>
            <a:r>
              <a:rPr lang="ru-RU" dirty="0" smtClean="0"/>
              <a:t>, не стоит добавлять сорняки, </a:t>
            </a:r>
            <a:r>
              <a:rPr lang="ru-RU" dirty="0"/>
              <a:t>инфицированные или больные растения. Также не рекомендуется добавлять корни многолетних сорняков: они могут выжить в процессе компостирования и быть разнесены по </a:t>
            </a:r>
            <a:r>
              <a:rPr lang="ru-RU" dirty="0" smtClean="0"/>
              <a:t>огороду при использовании готового </a:t>
            </a:r>
            <a:r>
              <a:rPr lang="ru-RU" dirty="0"/>
              <a:t>компоста.</a:t>
            </a:r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«Горячее» компостирование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При закладке </a:t>
            </a:r>
            <a:r>
              <a:rPr lang="ru-RU" dirty="0" smtClean="0"/>
              <a:t>сырья в компостную кучу нужно соблюдать баланс углерод/азот. </a:t>
            </a:r>
          </a:p>
          <a:p>
            <a:r>
              <a:rPr lang="ru-RU" dirty="0" smtClean="0"/>
              <a:t> Следует соблюдать оптимальный размер кучи, также при данном виде компостирования не допускается закладка сырья в компостную яму.</a:t>
            </a:r>
          </a:p>
          <a:p>
            <a:pPr marL="0" indent="0">
              <a:buNone/>
            </a:pPr>
            <a:r>
              <a:rPr lang="ru-RU" dirty="0" smtClean="0"/>
              <a:t>Во время компостирования микроорганизмам необходимо обеспечить оптимальные условия, в которые входит достаточное количество кислорода, поэтому нужно проводить перекидку компостируемого материала.</a:t>
            </a:r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038704"/>
            <a:ext cx="10058402" cy="1219200"/>
          </a:xfrm>
        </p:spPr>
        <p:txBody>
          <a:bodyPr/>
          <a:lstStyle/>
          <a:p>
            <a:r>
              <a:rPr lang="ru-RU" dirty="0" smtClean="0"/>
              <a:t>Параметры для эффективного компостирования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2963883"/>
            <a:ext cx="10058400" cy="4229100"/>
          </a:xfrm>
        </p:spPr>
        <p:txBody>
          <a:bodyPr/>
          <a:lstStyle/>
          <a:p>
            <a:r>
              <a:rPr lang="ru-RU" dirty="0" smtClean="0"/>
              <a:t>Аэрация (достаточный доступ воздуха);</a:t>
            </a:r>
          </a:p>
          <a:p>
            <a:r>
              <a:rPr lang="ru-RU" dirty="0" smtClean="0"/>
              <a:t>Размер: высота 1-1,5 м, ширина 1,5 м;</a:t>
            </a:r>
          </a:p>
          <a:p>
            <a:r>
              <a:rPr lang="ru-RU" dirty="0" smtClean="0"/>
              <a:t>Умеренное увлажнение;</a:t>
            </a:r>
          </a:p>
          <a:p>
            <a:r>
              <a:rPr lang="ru-RU" dirty="0" smtClean="0"/>
              <a:t>Размер твердых частиц – 2,5-3 см;</a:t>
            </a:r>
          </a:p>
          <a:p>
            <a:r>
              <a:rPr lang="ru-RU" dirty="0" smtClean="0"/>
              <a:t>Соотношение </a:t>
            </a:r>
            <a:r>
              <a:rPr lang="en-US" dirty="0" smtClean="0"/>
              <a:t>C/N – 30/1</a:t>
            </a:r>
            <a:r>
              <a:rPr lang="ru-RU" dirty="0"/>
              <a:t>.</a:t>
            </a:r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695255"/>
            <a:ext cx="10058402" cy="1219200"/>
          </a:xfrm>
        </p:spPr>
        <p:txBody>
          <a:bodyPr/>
          <a:lstStyle/>
          <a:p>
            <a:r>
              <a:rPr lang="ru-RU" dirty="0" smtClean="0"/>
              <a:t>Организация процесса компостирования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336" y="2524496"/>
            <a:ext cx="10058400" cy="4229100"/>
          </a:xfrm>
        </p:spPr>
        <p:txBody>
          <a:bodyPr/>
          <a:lstStyle/>
          <a:p>
            <a:r>
              <a:rPr lang="ru-RU" dirty="0" smtClean="0"/>
              <a:t>Выбор правильного места для компостирования;</a:t>
            </a:r>
          </a:p>
          <a:p>
            <a:r>
              <a:rPr lang="ru-RU" dirty="0" smtClean="0"/>
              <a:t>Выбор конструкции компостера;</a:t>
            </a:r>
          </a:p>
          <a:p>
            <a:r>
              <a:rPr lang="ru-RU" dirty="0" smtClean="0"/>
              <a:t>Учет количества образующихся отходов. Приготовление субстратов для компостирования на основании количества и видов отходов;</a:t>
            </a:r>
          </a:p>
          <a:p>
            <a:r>
              <a:rPr lang="ru-RU" dirty="0" smtClean="0"/>
              <a:t>Контроль параметров компостирование и </a:t>
            </a:r>
            <a:r>
              <a:rPr lang="ru-RU" dirty="0" err="1" smtClean="0"/>
              <a:t>аэрирование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Сбор готового материала и его рациональное применение.</a:t>
            </a:r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опыта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компостировании в двух или трех-секционном компостере в качестве источника микроорганизмов можно использовать почву из леса или огорода.</a:t>
            </a:r>
          </a:p>
          <a:p>
            <a:r>
              <a:rPr lang="ru-RU" dirty="0" smtClean="0"/>
              <a:t>В цилиндрических компостерах будут использоваться различные виды микробиологических удобрений и самодельных «заквасок».</a:t>
            </a:r>
          </a:p>
          <a:p>
            <a:r>
              <a:rPr lang="ru-RU" dirty="0"/>
              <a:t>В ходе эксперимента мы увидим, в каком из вариантов процесс компостирования проходит </a:t>
            </a:r>
            <a:r>
              <a:rPr lang="ru-RU" dirty="0" smtClean="0"/>
              <a:t>быстрее и </a:t>
            </a:r>
            <a:r>
              <a:rPr lang="ru-RU" dirty="0"/>
              <a:t>в каком варианте качество полученного удобрения </a:t>
            </a:r>
            <a:r>
              <a:rPr lang="ru-RU" dirty="0" smtClean="0"/>
              <a:t>выше.</a:t>
            </a:r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91" y="245238"/>
            <a:ext cx="904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2893" y="154379"/>
            <a:ext cx="7921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31480" y="914400"/>
            <a:ext cx="1567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финансируется</a:t>
            </a:r>
          </a:p>
          <a:p>
            <a:pPr algn="ctr" defTabSz="457200" eaLnBrk="1" hangingPunct="1"/>
            <a:r>
              <a:rPr lang="ru-RU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Европейским союзом 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9099" y="167352"/>
            <a:ext cx="1129146" cy="1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953" y="6310312"/>
            <a:ext cx="154781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916</Words>
  <Application>Microsoft Office PowerPoint</Application>
  <PresentationFormat>Широкоэкранный</PresentationFormat>
  <Paragraphs>171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Segoe Print</vt:lpstr>
      <vt:lpstr>Nature Illustration 16x9</vt:lpstr>
      <vt:lpstr>Компостирование</vt:lpstr>
      <vt:lpstr>Органическое удобрение</vt:lpstr>
      <vt:lpstr>Компостирование </vt:lpstr>
      <vt:lpstr>Пассивное или «холодное» компостирование</vt:lpstr>
      <vt:lpstr>«Холодное» компостирование</vt:lpstr>
      <vt:lpstr>«Горячее» компостирование </vt:lpstr>
      <vt:lpstr>Параметры для эффективного компостирования</vt:lpstr>
      <vt:lpstr>Организация процесса компостирования</vt:lpstr>
      <vt:lpstr>Варианты опыта</vt:lpstr>
      <vt:lpstr>Презентация PowerPoint</vt:lpstr>
      <vt:lpstr>Презентация PowerPoint</vt:lpstr>
      <vt:lpstr>Презентация PowerPoint</vt:lpstr>
      <vt:lpstr>Применение готового компоста</vt:lpstr>
      <vt:lpstr>Презентация PowerPoint</vt:lpstr>
      <vt:lpstr>Вермикомпостирование</vt:lpstr>
      <vt:lpstr>Организация процесса вермикомпостирования</vt:lpstr>
      <vt:lpstr>Вермикомпостеры</vt:lpstr>
      <vt:lpstr>Презентация PowerPoint</vt:lpstr>
      <vt:lpstr>Вермикомпостирование</vt:lpstr>
      <vt:lpstr>Презентация PowerPoint</vt:lpstr>
      <vt:lpstr>Основные потребности червей</vt:lpstr>
      <vt:lpstr>Сравнительная таблица по  видам органических удобрений</vt:lpstr>
      <vt:lpstr>Рекомендуемые дозы внесения компоста и биогумуса</vt:lpstr>
      <vt:lpstr>Рекомендуемые дозы внесения компоста и биогумуса</vt:lpstr>
      <vt:lpstr>Рекомендуемые дозы внесения компоста и биогумуса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2016-01-25T16:28:58Z</dcterms:created>
  <dcterms:modified xsi:type="dcterms:W3CDTF">2016-04-07T11:51:02Z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